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2"/>
  </p:notesMasterIdLst>
  <p:sldIdLst>
    <p:sldId id="308" r:id="rId4"/>
    <p:sldId id="260" r:id="rId5"/>
    <p:sldId id="261" r:id="rId6"/>
    <p:sldId id="262" r:id="rId7"/>
    <p:sldId id="256" r:id="rId8"/>
    <p:sldId id="258" r:id="rId9"/>
    <p:sldId id="269" r:id="rId10"/>
    <p:sldId id="263" r:id="rId11"/>
    <p:sldId id="288" r:id="rId12"/>
    <p:sldId id="290" r:id="rId13"/>
    <p:sldId id="291" r:id="rId14"/>
    <p:sldId id="292" r:id="rId15"/>
    <p:sldId id="289" r:id="rId16"/>
    <p:sldId id="293" r:id="rId17"/>
    <p:sldId id="294" r:id="rId18"/>
    <p:sldId id="276" r:id="rId19"/>
    <p:sldId id="295" r:id="rId20"/>
    <p:sldId id="296" r:id="rId21"/>
    <p:sldId id="297" r:id="rId22"/>
    <p:sldId id="298" r:id="rId23"/>
    <p:sldId id="299" r:id="rId24"/>
    <p:sldId id="277" r:id="rId25"/>
    <p:sldId id="273" r:id="rId26"/>
    <p:sldId id="270" r:id="rId27"/>
    <p:sldId id="271" r:id="rId28"/>
    <p:sldId id="272" r:id="rId29"/>
    <p:sldId id="285" r:id="rId30"/>
    <p:sldId id="264" r:id="rId31"/>
    <p:sldId id="286" r:id="rId32"/>
    <p:sldId id="280" r:id="rId33"/>
    <p:sldId id="300" r:id="rId34"/>
    <p:sldId id="301" r:id="rId35"/>
    <p:sldId id="279" r:id="rId36"/>
    <p:sldId id="303" r:id="rId37"/>
    <p:sldId id="304" r:id="rId38"/>
    <p:sldId id="302" r:id="rId39"/>
    <p:sldId id="305" r:id="rId40"/>
    <p:sldId id="306" r:id="rId41"/>
    <p:sldId id="307" r:id="rId42"/>
    <p:sldId id="282" r:id="rId43"/>
    <p:sldId id="281" r:id="rId44"/>
    <p:sldId id="278" r:id="rId45"/>
    <p:sldId id="283" r:id="rId46"/>
    <p:sldId id="267" r:id="rId47"/>
    <p:sldId id="275" r:id="rId48"/>
    <p:sldId id="284" r:id="rId49"/>
    <p:sldId id="309" r:id="rId50"/>
    <p:sldId id="31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1704" y="-5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51119-2E88-EB49-A066-5FF2C8C6AE23}" type="datetimeFigureOut">
              <a:rPr lang="en-US" smtClean="0"/>
              <a:t>29/5/16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5B866-C075-6B4C-A522-1755D25632B2}" type="slidenum">
              <a:rPr lang="en-US" smtClean="0"/>
              <a:t>‹#›</a:t>
            </a:fld>
            <a:endParaRPr lang="en-US"/>
          </a:p>
        </p:txBody>
      </p:sp>
    </p:spTree>
    <p:extLst>
      <p:ext uri="{BB962C8B-B14F-4D97-AF65-F5344CB8AC3E}">
        <p14:creationId xmlns:p14="http://schemas.microsoft.com/office/powerpoint/2010/main" val="3557084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pPr/>
              <a:t>29/5/16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pPr/>
              <a:t>29/5/16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pPr/>
              <a:t>29/5/16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pPr/>
              <a:t>29/5/16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38535" y="464344"/>
            <a:ext cx="6861105" cy="4152305"/>
          </a:xfrm>
          <a:prstGeom prst="rect">
            <a:avLst/>
          </a:prstGeom>
        </p:spPr>
        <p:txBody>
          <a:bodyPr lIns="64291" tIns="32145" rIns="64291" bIns="32145" anchor="t">
            <a:noAutofit/>
          </a:bodyPr>
          <a:lstStyle/>
          <a:p>
            <a:endParaRPr/>
          </a:p>
        </p:txBody>
      </p:sp>
      <p:sp>
        <p:nvSpPr>
          <p:cNvPr id="21" name="Shape 21"/>
          <p:cNvSpPr>
            <a:spLocks noGrp="1"/>
          </p:cNvSpPr>
          <p:nvPr>
            <p:ph type="title"/>
          </p:nvPr>
        </p:nvSpPr>
        <p:spPr>
          <a:xfrm>
            <a:off x="892969" y="4723805"/>
            <a:ext cx="7358063" cy="1000125"/>
          </a:xfrm>
          <a:prstGeom prst="rect">
            <a:avLst/>
          </a:prstGeom>
        </p:spPr>
        <p:txBody>
          <a:bodyPr/>
          <a:lstStyle/>
          <a:p>
            <a:r>
              <a:t>Title Text</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128010839"/>
      </p:ext>
    </p:extLst>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587780057"/>
      </p:ext>
    </p:extLst>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4" y="449240"/>
            <a:ext cx="3744682" cy="5777509"/>
          </a:xfrm>
          <a:prstGeom prst="rect">
            <a:avLst/>
          </a:prstGeom>
        </p:spPr>
        <p:txBody>
          <a:bodyPr lIns="64291" tIns="32145" rIns="64291" bIns="32145" anchor="t">
            <a:noAutofit/>
          </a:bodyPr>
          <a:lstStyle/>
          <a:p>
            <a:endParaRP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00"/>
            </a:lvl1pPr>
          </a:lstStyle>
          <a:p>
            <a:r>
              <a:t>Title Text</a:t>
            </a:r>
          </a:p>
        </p:txBody>
      </p:sp>
      <p:sp>
        <p:nvSpPr>
          <p:cNvPr id="40" name="Shape 40"/>
          <p:cNvSpPr>
            <a:spLocks noGrp="1"/>
          </p:cNvSpPr>
          <p:nvPr>
            <p:ph type="body" sz="quarter" idx="1"/>
          </p:nvPr>
        </p:nvSpPr>
        <p:spPr>
          <a:xfrm>
            <a:off x="669726" y="3348633"/>
            <a:ext cx="3750469" cy="2893219"/>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000540006"/>
      </p:ext>
    </p:extLst>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809115639"/>
      </p:ext>
    </p:extLst>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114779741"/>
      </p:ext>
    </p:extLst>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21656"/>
            <a:ext cx="3750469" cy="4420195"/>
          </a:xfrm>
          <a:prstGeom prst="rect">
            <a:avLst/>
          </a:prstGeom>
        </p:spPr>
        <p:txBody>
          <a:bodyPr lIns="64291" tIns="32145" rIns="64291" bIns="32145"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6" y="182165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866149" indent="-241093">
              <a:spcBef>
                <a:spcPts val="2250"/>
              </a:spcBef>
              <a:defRPr sz="2000"/>
            </a:lvl3pPr>
            <a:lvl4pPr marL="1178677" indent="-241093">
              <a:spcBef>
                <a:spcPts val="2250"/>
              </a:spcBef>
              <a:defRPr sz="2000"/>
            </a:lvl4pPr>
            <a:lvl5pPr marL="1491205" indent="-241093">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10126262"/>
      </p:ext>
    </p:extLst>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02573997"/>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8AF4A-B251-4C3E-88B2-084B863FA58B}" type="datetimeFigureOut">
              <a:rPr lang="en-SG" smtClean="0"/>
              <a:pPr/>
              <a:t>29/5/16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32734" y="3491508"/>
            <a:ext cx="3750469" cy="2741414"/>
          </a:xfrm>
          <a:prstGeom prst="rect">
            <a:avLst/>
          </a:prstGeom>
        </p:spPr>
        <p:txBody>
          <a:bodyPr lIns="64291" tIns="32145" rIns="64291" bIns="32145" anchor="t">
            <a:noAutofit/>
          </a:bodyPr>
          <a:lstStyle/>
          <a:p>
            <a:endParaRPr/>
          </a:p>
        </p:txBody>
      </p:sp>
      <p:sp>
        <p:nvSpPr>
          <p:cNvPr id="84" name="Shape 84"/>
          <p:cNvSpPr>
            <a:spLocks noGrp="1"/>
          </p:cNvSpPr>
          <p:nvPr>
            <p:ph type="pic" sz="quarter" idx="14"/>
          </p:nvPr>
        </p:nvSpPr>
        <p:spPr>
          <a:xfrm>
            <a:off x="4732734" y="446484"/>
            <a:ext cx="3750469" cy="2741414"/>
          </a:xfrm>
          <a:prstGeom prst="rect">
            <a:avLst/>
          </a:prstGeom>
        </p:spPr>
        <p:txBody>
          <a:bodyPr lIns="64291" tIns="32145" rIns="64291" bIns="32145" anchor="t">
            <a:noAutofit/>
          </a:bodyPr>
          <a:lstStyle/>
          <a:p>
            <a:endParaRPr/>
          </a:p>
        </p:txBody>
      </p:sp>
      <p:sp>
        <p:nvSpPr>
          <p:cNvPr id="85" name="Shape 85"/>
          <p:cNvSpPr>
            <a:spLocks noGrp="1"/>
          </p:cNvSpPr>
          <p:nvPr>
            <p:ph type="pic" sz="half" idx="15"/>
          </p:nvPr>
        </p:nvSpPr>
        <p:spPr>
          <a:xfrm>
            <a:off x="669726" y="446484"/>
            <a:ext cx="3750469" cy="5786438"/>
          </a:xfrm>
          <a:prstGeom prst="rect">
            <a:avLst/>
          </a:prstGeom>
        </p:spPr>
        <p:txBody>
          <a:bodyPr lIns="64291" tIns="32145" rIns="64291" bIns="32145"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082603447"/>
      </p:ext>
    </p:extLst>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33742"/>
          </a:xfrm>
          <a:prstGeom prst="rect">
            <a:avLst/>
          </a:prstGeom>
        </p:spPr>
        <p:txBody>
          <a:bodyPr anchor="t">
            <a:spAutoFit/>
          </a:bodyPr>
          <a:lstStyle>
            <a:lvl1pPr marL="0" indent="0" algn="ctr">
              <a:spcBef>
                <a:spcPts val="0"/>
              </a:spcBef>
              <a:buSzTx/>
              <a:buNone/>
              <a:defRPr sz="1700" i="1"/>
            </a:lvl1pPr>
          </a:lstStyle>
          <a:p>
            <a:r>
              <a:t>–Johnny Appleseed</a:t>
            </a:r>
          </a:p>
        </p:txBody>
      </p:sp>
      <p:sp>
        <p:nvSpPr>
          <p:cNvPr id="94" name="Shape 94"/>
          <p:cNvSpPr>
            <a:spLocks noGrp="1"/>
          </p:cNvSpPr>
          <p:nvPr>
            <p:ph type="body" sz="quarter" idx="14"/>
          </p:nvPr>
        </p:nvSpPr>
        <p:spPr>
          <a:xfrm>
            <a:off x="892969" y="2997662"/>
            <a:ext cx="7358063" cy="48763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766898900"/>
      </p:ext>
    </p:extLst>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2232" y="0"/>
            <a:ext cx="9144000" cy="6858000"/>
          </a:xfrm>
          <a:prstGeom prst="rect">
            <a:avLst/>
          </a:prstGeom>
        </p:spPr>
        <p:txBody>
          <a:bodyPr lIns="64291" tIns="32145" rIns="64291" bIns="32145"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269107688"/>
      </p:ext>
    </p:extLst>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489534344"/>
      </p:ext>
    </p:extLst>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lIns="91435" tIns="45718" rIns="91435" bIns="45718"/>
          <a:lstStyle>
            <a:lvl1pPr algn="ctr">
              <a:defRPr/>
            </a:lvl1pPr>
          </a:lstStyle>
          <a:p>
            <a:pPr defTabSz="410751" hangingPunct="0">
              <a:defRPr/>
            </a:pPr>
            <a:endParaRPr lang="en-US" sz="2500" kern="0">
              <a:solidFill>
                <a:srgbClr val="FFFFFF"/>
              </a:solidFill>
              <a:latin typeface="Helvetica Light"/>
              <a:ea typeface="Helvetica Light"/>
              <a:cs typeface="Helvetica Light"/>
              <a:sym typeface="Helvetica Light"/>
            </a:endParaRPr>
          </a:p>
        </p:txBody>
      </p:sp>
      <p:sp>
        <p:nvSpPr>
          <p:cNvPr id="5" name="Rectangle 5"/>
          <p:cNvSpPr>
            <a:spLocks noGrp="1" noChangeArrowheads="1"/>
          </p:cNvSpPr>
          <p:nvPr>
            <p:ph type="ftr" sz="quarter" idx="11"/>
          </p:nvPr>
        </p:nvSpPr>
        <p:spPr>
          <a:xfrm>
            <a:off x="3124201" y="6248400"/>
            <a:ext cx="2895600" cy="457200"/>
          </a:xfrm>
          <a:prstGeom prst="rect">
            <a:avLst/>
          </a:prstGeom>
        </p:spPr>
        <p:txBody>
          <a:bodyPr lIns="91435" tIns="45718" rIns="91435" bIns="45718"/>
          <a:lstStyle>
            <a:lvl1pPr>
              <a:defRPr/>
            </a:lvl1pPr>
          </a:lstStyle>
          <a:p>
            <a:pPr algn="ctr" defTabSz="410751" hangingPunct="0">
              <a:defRPr/>
            </a:pPr>
            <a:endParaRPr lang="en-US" sz="2500" kern="0">
              <a:solidFill>
                <a:srgbClr val="FFFFFF"/>
              </a:solidFill>
              <a:latin typeface="Helvetica Light"/>
              <a:ea typeface="Helvetica Light"/>
              <a:cs typeface="Helvetica Light"/>
              <a:sym typeface="Helvetica Light"/>
            </a:endParaRPr>
          </a:p>
        </p:txBody>
      </p:sp>
      <p:sp>
        <p:nvSpPr>
          <p:cNvPr id="6" name="Rectangle 6"/>
          <p:cNvSpPr>
            <a:spLocks noGrp="1" noChangeArrowheads="1"/>
          </p:cNvSpPr>
          <p:nvPr>
            <p:ph type="sldNum" sz="quarter" idx="12"/>
          </p:nvPr>
        </p:nvSpPr>
        <p:spPr>
          <a:xfrm>
            <a:off x="4420275" y="6509743"/>
            <a:ext cx="294523" cy="272186"/>
          </a:xfrm>
        </p:spPr>
        <p:txBody>
          <a:bodyPr/>
          <a:lstStyle>
            <a:lvl1pPr>
              <a:defRPr/>
            </a:lvl1pPr>
          </a:lstStyle>
          <a:p>
            <a:pPr>
              <a:defRPr/>
            </a:pPr>
            <a:fld id="{0ED87CB4-A6F5-0740-B5B9-B28E334539BE}" type="slidenum">
              <a:rPr lang="en-US">
                <a:latin typeface="Helvetica Light"/>
                <a:ea typeface="Helvetica Light"/>
                <a:cs typeface="Helvetica Light"/>
              </a:rPr>
              <a:pPr>
                <a:defRPr/>
              </a:pPr>
              <a:t>‹#›</a:t>
            </a:fld>
            <a:endParaRPr lang="en-US">
              <a:latin typeface="Helvetica Light"/>
              <a:ea typeface="Helvetica Light"/>
              <a:cs typeface="Helvetica Light"/>
            </a:endParaRPr>
          </a:p>
        </p:txBody>
      </p:sp>
    </p:spTree>
    <p:extLst>
      <p:ext uri="{BB962C8B-B14F-4D97-AF65-F5344CB8AC3E}">
        <p14:creationId xmlns:p14="http://schemas.microsoft.com/office/powerpoint/2010/main" val="45731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E68AF4A-B251-4C3E-88B2-084B863FA58B}" type="datetimeFigureOut">
              <a:rPr lang="en-SG" smtClean="0"/>
              <a:pPr/>
              <a:t>29/5/16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E68AF4A-B251-4C3E-88B2-084B863FA58B}" type="datetimeFigureOut">
              <a:rPr lang="en-SG" smtClean="0"/>
              <a:pPr/>
              <a:t>29/5/16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E68AF4A-B251-4C3E-88B2-084B863FA58B}" type="datetimeFigureOut">
              <a:rPr lang="en-SG" smtClean="0"/>
              <a:pPr/>
              <a:t>29/5/16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8AF4A-B251-4C3E-88B2-084B863FA58B}" type="datetimeFigureOut">
              <a:rPr lang="en-SG" smtClean="0"/>
              <a:pPr/>
              <a:t>29/5/16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8AF4A-B251-4C3E-88B2-084B863FA58B}" type="datetimeFigureOut">
              <a:rPr lang="en-SG" smtClean="0"/>
              <a:pPr/>
              <a:t>29/5/16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8AF4A-B251-4C3E-88B2-084B863FA58B}" type="datetimeFigureOut">
              <a:rPr lang="en-SG" smtClean="0"/>
              <a:pPr/>
              <a:t>29/5/16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C93D69C-5110-4AC2-94E6-A01F369929BC}"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8AF4A-B251-4C3E-88B2-084B863FA58B}" type="datetimeFigureOut">
              <a:rPr lang="en-SG" smtClean="0"/>
              <a:pPr/>
              <a:t>29/5/16</a:t>
            </a:fld>
            <a:endParaRPr lang="en-SG"/>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3D69C-5110-4AC2-94E6-A01F369929BC}"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8AF4A-B251-4C3E-88B2-084B863FA58B}" type="datetimeFigureOut">
              <a:rPr lang="en-SG" smtClean="0">
                <a:solidFill>
                  <a:prstClr val="black">
                    <a:tint val="75000"/>
                  </a:prstClr>
                </a:solidFill>
              </a:rPr>
              <a:pPr/>
              <a:t>29/5/16</a:t>
            </a:fld>
            <a:endParaRPr lang="en-SG">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178594"/>
            <a:ext cx="7804547" cy="1518047"/>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20274" y="6509742"/>
            <a:ext cx="294523" cy="272186"/>
          </a:xfrm>
          <a:prstGeom prst="rect">
            <a:avLst/>
          </a:prstGeom>
          <a:ln w="12700">
            <a:miter lim="400000"/>
          </a:ln>
        </p:spPr>
        <p:txBody>
          <a:bodyPr wrap="none" lIns="35717" tIns="35717" rIns="35717" bIns="35717">
            <a:spAutoFit/>
          </a:bodyPr>
          <a:lstStyle>
            <a:lvl1pPr>
              <a:defRPr sz="1300"/>
            </a:lvl1pPr>
          </a:lstStyle>
          <a:p>
            <a:pPr algn="ctr" defTabSz="410751" hangingPunct="0"/>
            <a:fld id="{86CB4B4D-7CA3-9044-876B-883B54F8677D}" type="slidenum">
              <a:rPr kern="0">
                <a:solidFill>
                  <a:srgbClr val="FFFFFF"/>
                </a:solidFill>
                <a:latin typeface="Helvetica Light"/>
                <a:ea typeface="Helvetica Light"/>
                <a:cs typeface="Helvetica Light"/>
                <a:sym typeface="Helvetica Light"/>
              </a:rPr>
              <a:pPr algn="ctr" defTabSz="410751" hangingPunct="0"/>
              <a:t>‹#›</a:t>
            </a:fld>
            <a:endParaRPr kern="0">
              <a:solidFill>
                <a:srgbClr val="FFFFFF"/>
              </a:solidFill>
              <a:latin typeface="Helvetica Light"/>
              <a:ea typeface="Helvetica Light"/>
              <a:cs typeface="Helvetica Light"/>
              <a:sym typeface="Helvetica Light"/>
            </a:endParaRPr>
          </a:p>
        </p:txBody>
      </p:sp>
    </p:spTree>
    <p:extLst>
      <p:ext uri="{BB962C8B-B14F-4D97-AF65-F5344CB8AC3E}">
        <p14:creationId xmlns:p14="http://schemas.microsoft.com/office/powerpoint/2010/main" val="38657459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xmlns:p14="http://schemas.microsoft.com/office/powerpoint/2010/main" spd="med"/>
  <p:txStyles>
    <p:titleStyle>
      <a:lvl1pPr marL="0" marR="0" indent="0"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themeOverride" Target="../theme/themeOverride1.xml"/><Relationship Id="rId2"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1.png"/><Relationship Id="rId1" Type="http://schemas.microsoft.com/office/2007/relationships/media" Target="file:///C:\Users\Alvin\Desktop\jospeh%20prince.mp4" TargetMode="External"/><Relationship Id="rId2" Type="http://schemas.openxmlformats.org/officeDocument/2006/relationships/video" Target="file:///C:\Users\Alvin\Desktop\jospeh%20prince.mp4"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5858933"/>
            <a:ext cx="9144000" cy="999067"/>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a:defRPr/>
            </a:pPr>
            <a:r>
              <a:rPr lang="en-US" sz="1800" b="1" dirty="0" smtClean="0">
                <a:solidFill>
                  <a:srgbClr val="FFFFFF"/>
                </a:solidFill>
                <a:effectLst>
                  <a:outerShdw blurRad="38100" dist="38100" dir="2700000" algn="tl">
                    <a:srgbClr val="000000"/>
                  </a:outerShdw>
                </a:effectLst>
                <a:latin typeface="Arial"/>
                <a:cs typeface="Arial"/>
              </a:rPr>
              <a:t>Uploaded by Dr. Rick Griffith, Crossroads International Church Singapore</a:t>
            </a:r>
          </a:p>
          <a:p>
            <a:pPr algn="ctr" defTabSz="914400" eaLnBrk="0">
              <a:defRPr/>
            </a:pPr>
            <a:r>
              <a:rPr lang="en-US" sz="1800" b="1" dirty="0" smtClean="0">
                <a:solidFill>
                  <a:srgbClr val="FFFFFF"/>
                </a:solidFill>
                <a:effectLst>
                  <a:outerShdw blurRad="38100" dist="38100" dir="2700000" algn="tl">
                    <a:srgbClr val="000000"/>
                  </a:outerShdw>
                </a:effectLst>
                <a:latin typeface="Arial"/>
                <a:cs typeface="Arial"/>
              </a:rPr>
              <a:t>www.BibleStudyDownloads.org</a:t>
            </a:r>
          </a:p>
        </p:txBody>
      </p:sp>
      <p:sp>
        <p:nvSpPr>
          <p:cNvPr id="3" name="Text Box 5"/>
          <p:cNvSpPr txBox="1">
            <a:spLocks noChangeArrowheads="1"/>
          </p:cNvSpPr>
          <p:nvPr/>
        </p:nvSpPr>
        <p:spPr bwMode="auto">
          <a:xfrm>
            <a:off x="-25623" y="4221088"/>
            <a:ext cx="9144000" cy="999067"/>
          </a:xfrm>
          <a:prstGeom prst="rect">
            <a:avLst/>
          </a:prstGeom>
          <a:no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a:defRPr/>
            </a:pPr>
            <a:r>
              <a:rPr lang="en-US" sz="4800" b="1" dirty="0" smtClean="0">
                <a:solidFill>
                  <a:srgbClr val="FFFFFF"/>
                </a:solidFill>
                <a:effectLst>
                  <a:glow rad="228600">
                    <a:schemeClr val="tx1"/>
                  </a:glow>
                </a:effectLst>
                <a:latin typeface="Arial"/>
                <a:cs typeface="Arial"/>
              </a:rPr>
              <a:t>Alvin Tan</a:t>
            </a:r>
            <a:endParaRPr lang="en-US" sz="4800" b="1" dirty="0" smtClean="0">
              <a:solidFill>
                <a:srgbClr val="FFFFFF"/>
              </a:solidFill>
              <a:effectLst>
                <a:glow rad="228600">
                  <a:schemeClr val="tx1"/>
                </a:glow>
              </a:effectLst>
              <a:latin typeface="Arial"/>
              <a:cs typeface="Arial"/>
            </a:endParaRPr>
          </a:p>
        </p:txBody>
      </p:sp>
      <p:sp>
        <p:nvSpPr>
          <p:cNvPr id="4" name="Text Box 5"/>
          <p:cNvSpPr txBox="1">
            <a:spLocks noChangeArrowheads="1"/>
          </p:cNvSpPr>
          <p:nvPr/>
        </p:nvSpPr>
        <p:spPr bwMode="auto">
          <a:xfrm>
            <a:off x="0" y="1988840"/>
            <a:ext cx="9144000" cy="999067"/>
          </a:xfrm>
          <a:prstGeom prst="rect">
            <a:avLst/>
          </a:prstGeom>
          <a:no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a:defRPr/>
            </a:pPr>
            <a:r>
              <a:rPr lang="en-US" sz="4800" b="1" dirty="0" smtClean="0">
                <a:solidFill>
                  <a:srgbClr val="FFFFFF"/>
                </a:solidFill>
                <a:effectLst>
                  <a:glow rad="228600">
                    <a:schemeClr val="tx1"/>
                  </a:glow>
                </a:effectLst>
                <a:latin typeface="Arial"/>
                <a:cs typeface="Arial"/>
              </a:rPr>
              <a:t>Matthew 7:15-23 </a:t>
            </a:r>
            <a:endParaRPr lang="en-US" sz="4800" b="1" dirty="0" smtClean="0">
              <a:solidFill>
                <a:srgbClr val="FFFFFF"/>
              </a:solidFill>
              <a:effectLst>
                <a:glow rad="228600">
                  <a:schemeClr val="tx1"/>
                </a:glow>
              </a:effectLst>
              <a:latin typeface="Arial"/>
              <a:cs typeface="Arial"/>
            </a:endParaRPr>
          </a:p>
        </p:txBody>
      </p:sp>
    </p:spTree>
    <p:extLst>
      <p:ext uri="{BB962C8B-B14F-4D97-AF65-F5344CB8AC3E}">
        <p14:creationId xmlns:p14="http://schemas.microsoft.com/office/powerpoint/2010/main" val="41191707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“But avoid irreverent babble, for it will lead people into more and more ungodliness, and their talk will spread like gangrene. Among them are </a:t>
            </a:r>
            <a:r>
              <a:rPr lang="en-SG" dirty="0" err="1" smtClean="0">
                <a:solidFill>
                  <a:schemeClr val="bg1"/>
                </a:solidFill>
                <a:latin typeface="Arial" pitchFamily="34" charset="0"/>
                <a:cs typeface="Arial" pitchFamily="34" charset="0"/>
              </a:rPr>
              <a:t>Hymenaeus</a:t>
            </a:r>
            <a:r>
              <a:rPr lang="en-SG" dirty="0" smtClean="0">
                <a:solidFill>
                  <a:schemeClr val="bg1"/>
                </a:solidFill>
                <a:latin typeface="Arial" pitchFamily="34" charset="0"/>
                <a:cs typeface="Arial" pitchFamily="34" charset="0"/>
              </a:rPr>
              <a:t> and </a:t>
            </a:r>
            <a:r>
              <a:rPr lang="en-SG" dirty="0" err="1" smtClean="0">
                <a:solidFill>
                  <a:schemeClr val="bg1"/>
                </a:solidFill>
                <a:latin typeface="Arial" pitchFamily="34" charset="0"/>
                <a:cs typeface="Arial" pitchFamily="34" charset="0"/>
              </a:rPr>
              <a:t>Philetus</a:t>
            </a:r>
            <a:r>
              <a:rPr lang="en-SG" dirty="0" smtClean="0">
                <a:solidFill>
                  <a:schemeClr val="bg1"/>
                </a:solidFill>
                <a:latin typeface="Arial" pitchFamily="34" charset="0"/>
                <a:cs typeface="Arial" pitchFamily="34" charset="0"/>
              </a:rPr>
              <a:t>, who have swerved from the truth, saying that </a:t>
            </a:r>
            <a:r>
              <a:rPr lang="en-SG" u="sng" dirty="0" smtClean="0">
                <a:solidFill>
                  <a:schemeClr val="bg1"/>
                </a:solidFill>
                <a:latin typeface="Arial" pitchFamily="34" charset="0"/>
                <a:cs typeface="Arial" pitchFamily="34" charset="0"/>
              </a:rPr>
              <a:t>the resurrection has already happened</a:t>
            </a:r>
            <a:r>
              <a:rPr lang="en-SG" dirty="0" smtClean="0">
                <a:solidFill>
                  <a:schemeClr val="bg1"/>
                </a:solidFill>
                <a:latin typeface="Arial" pitchFamily="34" charset="0"/>
                <a:cs typeface="Arial" pitchFamily="34" charset="0"/>
              </a:rPr>
              <a:t>. They are upsetting the faith of some.”</a:t>
            </a:r>
          </a:p>
          <a:p>
            <a:r>
              <a:rPr lang="en-SG" dirty="0" smtClean="0">
                <a:solidFill>
                  <a:schemeClr val="bg1"/>
                </a:solidFill>
                <a:latin typeface="Arial" pitchFamily="34" charset="0"/>
                <a:cs typeface="Arial" pitchFamily="34" charset="0"/>
              </a:rPr>
              <a:t>2 Tim 2:15-18</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“But false prophets also arose among the people, just as there will be false teachers among you, who will secretly bring in destructive heresies, even </a:t>
            </a:r>
            <a:r>
              <a:rPr lang="en-SG" u="sng" dirty="0" smtClean="0">
                <a:solidFill>
                  <a:schemeClr val="bg1"/>
                </a:solidFill>
                <a:latin typeface="Arial" pitchFamily="34" charset="0"/>
                <a:cs typeface="Arial" pitchFamily="34" charset="0"/>
              </a:rPr>
              <a:t>denying the Master</a:t>
            </a:r>
            <a:r>
              <a:rPr lang="en-SG" dirty="0" smtClean="0">
                <a:solidFill>
                  <a:schemeClr val="bg1"/>
                </a:solidFill>
                <a:latin typeface="Arial" pitchFamily="34" charset="0"/>
                <a:cs typeface="Arial" pitchFamily="34" charset="0"/>
              </a:rPr>
              <a:t> who bought them, bringing upon themselves swift destruction.”</a:t>
            </a:r>
          </a:p>
          <a:p>
            <a:r>
              <a:rPr lang="en-SG" dirty="0" smtClean="0">
                <a:solidFill>
                  <a:schemeClr val="bg1"/>
                </a:solidFill>
                <a:latin typeface="Arial" pitchFamily="34" charset="0"/>
                <a:cs typeface="Arial" pitchFamily="34" charset="0"/>
              </a:rPr>
              <a:t>2 Pet 2:1</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“Beloved, do not believe every spirit, but test the spirits to see whether they are from God, for many false prophets have gone out into the world…</a:t>
            </a:r>
            <a:r>
              <a:rPr lang="en-SG" u="sng" dirty="0" smtClean="0">
                <a:solidFill>
                  <a:schemeClr val="bg1"/>
                </a:solidFill>
                <a:latin typeface="Arial" pitchFamily="34" charset="0"/>
                <a:cs typeface="Arial" pitchFamily="34" charset="0"/>
              </a:rPr>
              <a:t>every spirit that does not confess Jesus is not from God</a:t>
            </a:r>
            <a:r>
              <a:rPr lang="en-SG" dirty="0" smtClean="0">
                <a:solidFill>
                  <a:schemeClr val="bg1"/>
                </a:solidFill>
                <a:latin typeface="Arial" pitchFamily="34" charset="0"/>
                <a:cs typeface="Arial" pitchFamily="34" charset="0"/>
              </a:rPr>
              <a:t>.”</a:t>
            </a:r>
          </a:p>
          <a:p>
            <a:r>
              <a:rPr lang="en-SG" dirty="0" smtClean="0">
                <a:solidFill>
                  <a:schemeClr val="bg1"/>
                </a:solidFill>
                <a:latin typeface="Arial" pitchFamily="34" charset="0"/>
                <a:cs typeface="Arial" pitchFamily="34" charset="0"/>
              </a:rPr>
              <a:t>1 John 4:1-3</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p:spPr>
        <p:txBody>
          <a:bodyPr>
            <a:normAutofit/>
          </a:bodyPr>
          <a:lstStyle/>
          <a:p>
            <a:r>
              <a:rPr lang="en-SG" sz="3200" b="1" u="sng" dirty="0" smtClean="0">
                <a:solidFill>
                  <a:srgbClr val="FFFF00"/>
                </a:solidFill>
                <a:latin typeface="Arial" pitchFamily="34" charset="0"/>
                <a:cs typeface="Arial" pitchFamily="34" charset="0"/>
              </a:rPr>
              <a:t>1. The Cautions Concerning False Prophets</a:t>
            </a:r>
            <a:endParaRPr lang="en-SG" sz="32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124745"/>
            <a:ext cx="9144000" cy="5733256"/>
          </a:xfrm>
        </p:spPr>
        <p:txBody>
          <a:bodyPr>
            <a:normAutofit/>
          </a:bodyPr>
          <a:lstStyle/>
          <a:p>
            <a:pPr algn="l">
              <a:buFont typeface="Arial" pitchFamily="34" charset="0"/>
              <a:buChar char="•"/>
            </a:pPr>
            <a:r>
              <a:rPr lang="en-SG" sz="2400"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Urgency involved </a:t>
            </a:r>
            <a:r>
              <a:rPr lang="en-SG" sz="2800" dirty="0" smtClean="0">
                <a:solidFill>
                  <a:schemeClr val="bg1"/>
                </a:solidFill>
                <a:latin typeface="Arial" pitchFamily="34" charset="0"/>
                <a:cs typeface="Arial" pitchFamily="34" charset="0"/>
              </a:rPr>
              <a:t>“Beware…” (6 x Matthew).</a:t>
            </a:r>
          </a:p>
          <a:p>
            <a:pPr algn="l">
              <a:buFont typeface="Arial" pitchFamily="34" charset="0"/>
              <a:buChar char="•"/>
            </a:pPr>
            <a:r>
              <a:rPr lang="en-SG" sz="2800"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Prevalence and Intensities involved </a:t>
            </a:r>
            <a:r>
              <a:rPr lang="en-SG" sz="2800" dirty="0" smtClean="0">
                <a:solidFill>
                  <a:schemeClr val="bg1"/>
                </a:solidFill>
                <a:latin typeface="Arial" pitchFamily="34" charset="0"/>
                <a:cs typeface="Arial" pitchFamily="34" charset="0"/>
              </a:rPr>
              <a:t>“False Prophets…”</a:t>
            </a:r>
          </a:p>
          <a:p>
            <a:pPr lvl="1" algn="l">
              <a:buFont typeface="Arial" pitchFamily="34" charset="0"/>
              <a:buChar char="•"/>
            </a:pPr>
            <a:r>
              <a:rPr lang="en-SG" dirty="0" smtClean="0">
                <a:solidFill>
                  <a:schemeClr val="bg1"/>
                </a:solidFill>
                <a:latin typeface="Arial" pitchFamily="34" charset="0"/>
                <a:cs typeface="Arial" pitchFamily="34" charset="0"/>
              </a:rPr>
              <a:t> True of </a:t>
            </a:r>
            <a:r>
              <a:rPr lang="en-SG" dirty="0" smtClean="0">
                <a:solidFill>
                  <a:srgbClr val="FFFF00"/>
                </a:solidFill>
                <a:latin typeface="Arial" pitchFamily="34" charset="0"/>
                <a:cs typeface="Arial" pitchFamily="34" charset="0"/>
              </a:rPr>
              <a:t>Jesus’ Days. </a:t>
            </a:r>
            <a:endParaRPr lang="en-SG" dirty="0" smtClean="0">
              <a:solidFill>
                <a:schemeClr val="bg1"/>
              </a:solidFill>
              <a:latin typeface="Arial" pitchFamily="34" charset="0"/>
              <a:cs typeface="Arial" pitchFamily="34" charset="0"/>
            </a:endParaRPr>
          </a:p>
          <a:p>
            <a:pPr lvl="1" algn="l">
              <a:buFont typeface="Arial" pitchFamily="34" charset="0"/>
              <a:buChar char="•"/>
            </a:pPr>
            <a:r>
              <a:rPr lang="en-SG" dirty="0" smtClean="0">
                <a:solidFill>
                  <a:schemeClr val="bg1"/>
                </a:solidFill>
                <a:latin typeface="Arial" pitchFamily="34" charset="0"/>
                <a:cs typeface="Arial" pitchFamily="34" charset="0"/>
              </a:rPr>
              <a:t> True of </a:t>
            </a:r>
            <a:r>
              <a:rPr lang="en-SG" dirty="0" smtClean="0">
                <a:solidFill>
                  <a:srgbClr val="FFFF00"/>
                </a:solidFill>
                <a:latin typeface="Arial" pitchFamily="34" charset="0"/>
                <a:cs typeface="Arial" pitchFamily="34" charset="0"/>
              </a:rPr>
              <a:t>Apostles’ Days. </a:t>
            </a:r>
            <a:endParaRPr lang="en-SG" dirty="0" smtClean="0">
              <a:solidFill>
                <a:schemeClr val="bg1"/>
              </a:solidFill>
              <a:latin typeface="Arial" pitchFamily="34" charset="0"/>
              <a:cs typeface="Arial" pitchFamily="34" charset="0"/>
            </a:endParaRPr>
          </a:p>
          <a:p>
            <a:pPr lvl="1" algn="l">
              <a:buFont typeface="Arial" pitchFamily="34" charset="0"/>
              <a:buChar char="•"/>
            </a:pPr>
            <a:r>
              <a:rPr lang="en-SG" dirty="0" smtClean="0">
                <a:solidFill>
                  <a:schemeClr val="bg1"/>
                </a:solidFill>
                <a:latin typeface="Arial" pitchFamily="34" charset="0"/>
                <a:cs typeface="Arial" pitchFamily="34" charset="0"/>
              </a:rPr>
              <a:t> True of </a:t>
            </a:r>
            <a:r>
              <a:rPr lang="en-SG" dirty="0" smtClean="0">
                <a:solidFill>
                  <a:srgbClr val="FFFF00"/>
                </a:solidFill>
                <a:latin typeface="Arial" pitchFamily="34" charset="0"/>
                <a:cs typeface="Arial" pitchFamily="34" charset="0"/>
              </a:rPr>
              <a:t>The Early Church. </a:t>
            </a:r>
            <a:endParaRPr lang="en-SG" dirty="0" smtClean="0">
              <a:solidFill>
                <a:schemeClr val="bg1"/>
              </a:solidFill>
              <a:latin typeface="Arial" pitchFamily="34" charset="0"/>
              <a:cs typeface="Arial" pitchFamily="34" charset="0"/>
            </a:endParaRPr>
          </a:p>
          <a:p>
            <a:pPr lvl="1" algn="l">
              <a:buFont typeface="Arial" pitchFamily="34" charset="0"/>
              <a:buChar char="•"/>
            </a:pPr>
            <a:r>
              <a:rPr lang="en-SG" dirty="0" smtClean="0">
                <a:solidFill>
                  <a:schemeClr val="bg1"/>
                </a:solidFill>
                <a:latin typeface="Arial" pitchFamily="34" charset="0"/>
                <a:cs typeface="Arial" pitchFamily="34" charset="0"/>
              </a:rPr>
              <a:t> True of </a:t>
            </a:r>
            <a:r>
              <a:rPr lang="en-SG" dirty="0" smtClean="0">
                <a:solidFill>
                  <a:srgbClr val="FFFF00"/>
                </a:solidFill>
                <a:latin typeface="Arial" pitchFamily="34" charset="0"/>
                <a:cs typeface="Arial" pitchFamily="34" charset="0"/>
              </a:rPr>
              <a:t>End-Days.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“And many false prophets </a:t>
            </a:r>
            <a:r>
              <a:rPr lang="en-SG" u="sng" dirty="0" smtClean="0">
                <a:solidFill>
                  <a:schemeClr val="bg1"/>
                </a:solidFill>
                <a:latin typeface="Arial" pitchFamily="34" charset="0"/>
                <a:cs typeface="Arial" pitchFamily="34" charset="0"/>
              </a:rPr>
              <a:t>will arise and lead many astray. And because lawlessness will be increased</a:t>
            </a:r>
            <a:r>
              <a:rPr lang="en-SG" dirty="0" smtClean="0">
                <a:solidFill>
                  <a:schemeClr val="bg1"/>
                </a:solidFill>
                <a:latin typeface="Arial" pitchFamily="34" charset="0"/>
                <a:cs typeface="Arial" pitchFamily="34" charset="0"/>
              </a:rPr>
              <a:t>, the love of many will grow cold.”</a:t>
            </a:r>
          </a:p>
          <a:p>
            <a:r>
              <a:rPr lang="en-SG" dirty="0" smtClean="0">
                <a:solidFill>
                  <a:schemeClr val="bg1"/>
                </a:solidFill>
                <a:latin typeface="Arial" pitchFamily="34" charset="0"/>
                <a:cs typeface="Arial" pitchFamily="34" charset="0"/>
              </a:rPr>
              <a:t>Matt 24:11-12</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“And I saw, coming out of the mouth of the dragon and out of the mouth of the beast and </a:t>
            </a:r>
            <a:r>
              <a:rPr lang="en-SG" u="sng" dirty="0" smtClean="0">
                <a:solidFill>
                  <a:schemeClr val="bg1"/>
                </a:solidFill>
                <a:latin typeface="Arial" pitchFamily="34" charset="0"/>
                <a:cs typeface="Arial" pitchFamily="34" charset="0"/>
              </a:rPr>
              <a:t>out of the mouth of the false prophet, three unclean spirits like frogs</a:t>
            </a:r>
            <a:r>
              <a:rPr lang="en-SG" dirty="0" smtClean="0">
                <a:solidFill>
                  <a:schemeClr val="bg1"/>
                </a:solidFill>
                <a:latin typeface="Arial" pitchFamily="34" charset="0"/>
                <a:cs typeface="Arial" pitchFamily="34" charset="0"/>
              </a:rPr>
              <a:t>. For they are demonic spirits, performing signs, who go abroad to the kings of the whole world, to assemble them for battle on the great day of God the Almighty.”</a:t>
            </a:r>
          </a:p>
          <a:p>
            <a:r>
              <a:rPr lang="en-SG" dirty="0" smtClean="0">
                <a:solidFill>
                  <a:schemeClr val="bg1"/>
                </a:solidFill>
                <a:latin typeface="Arial" pitchFamily="34" charset="0"/>
                <a:cs typeface="Arial" pitchFamily="34" charset="0"/>
              </a:rPr>
              <a:t>Rev 16:13-14</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12776"/>
            <a:ext cx="9144000" cy="5445224"/>
          </a:xfrm>
        </p:spPr>
        <p:txBody>
          <a:bodyPr>
            <a:normAutofit/>
          </a:bodyPr>
          <a:lstStyle/>
          <a:p>
            <a:pPr algn="l">
              <a:spcBef>
                <a:spcPts val="600"/>
              </a:spcBef>
              <a:spcAft>
                <a:spcPts val="600"/>
              </a:spcAft>
              <a:buFont typeface="Arial" pitchFamily="34" charset="0"/>
              <a:buChar char="•"/>
            </a:pPr>
            <a:r>
              <a:rPr lang="en-SG" sz="2400" dirty="0" smtClean="0">
                <a:solidFill>
                  <a:srgbClr val="FFFF00"/>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Infiltration involved </a:t>
            </a:r>
            <a:r>
              <a:rPr lang="en-SG" sz="2800" dirty="0" smtClean="0">
                <a:solidFill>
                  <a:schemeClr val="bg1"/>
                </a:solidFill>
                <a:latin typeface="Arial" pitchFamily="34" charset="0"/>
                <a:cs typeface="Arial" pitchFamily="34" charset="0"/>
              </a:rPr>
              <a:t>“Come to you…”.</a:t>
            </a:r>
            <a:endParaRPr lang="en-SG" sz="2800" dirty="0">
              <a:solidFill>
                <a:schemeClr val="bg1"/>
              </a:solidFill>
              <a:latin typeface="Arial" pitchFamily="34" charset="0"/>
              <a:cs typeface="Arial" pitchFamily="34" charset="0"/>
            </a:endParaRPr>
          </a:p>
        </p:txBody>
      </p:sp>
      <p:sp>
        <p:nvSpPr>
          <p:cNvPr id="4" name="Title 1"/>
          <p:cNvSpPr>
            <a:spLocks noGrp="1"/>
          </p:cNvSpPr>
          <p:nvPr>
            <p:ph type="ctrTitle"/>
          </p:nvPr>
        </p:nvSpPr>
        <p:spPr>
          <a:xfrm>
            <a:off x="0" y="1"/>
            <a:ext cx="9144000" cy="1124744"/>
          </a:xfrm>
        </p:spPr>
        <p:txBody>
          <a:bodyPr>
            <a:normAutofit/>
          </a:bodyPr>
          <a:lstStyle/>
          <a:p>
            <a:r>
              <a:rPr lang="en-SG" sz="3200" b="1" u="sng" dirty="0" smtClean="0">
                <a:solidFill>
                  <a:srgbClr val="FFFF00"/>
                </a:solidFill>
                <a:latin typeface="Arial" pitchFamily="34" charset="0"/>
                <a:cs typeface="Arial" pitchFamily="34" charset="0"/>
              </a:rPr>
              <a:t>1. The Cautions Concerning False Prophets</a:t>
            </a:r>
            <a:endParaRPr lang="en-SG" sz="3200" b="1" u="sng"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“I know that after my departure fierce wolves </a:t>
            </a:r>
            <a:r>
              <a:rPr lang="en-SG" u="sng" dirty="0" smtClean="0">
                <a:solidFill>
                  <a:schemeClr val="bg1"/>
                </a:solidFill>
                <a:latin typeface="Arial" pitchFamily="34" charset="0"/>
                <a:cs typeface="Arial" pitchFamily="34" charset="0"/>
              </a:rPr>
              <a:t>will come in among you</a:t>
            </a:r>
            <a:r>
              <a:rPr lang="en-SG" dirty="0" smtClean="0">
                <a:solidFill>
                  <a:schemeClr val="bg1"/>
                </a:solidFill>
                <a:latin typeface="Arial" pitchFamily="34" charset="0"/>
                <a:cs typeface="Arial" pitchFamily="34" charset="0"/>
              </a:rPr>
              <a:t>, not sparing the flock; and from </a:t>
            </a:r>
            <a:r>
              <a:rPr lang="en-SG" u="sng" dirty="0" smtClean="0">
                <a:solidFill>
                  <a:schemeClr val="bg1"/>
                </a:solidFill>
                <a:latin typeface="Arial" pitchFamily="34" charset="0"/>
                <a:cs typeface="Arial" pitchFamily="34" charset="0"/>
              </a:rPr>
              <a:t>among your own selv</a:t>
            </a:r>
            <a:r>
              <a:rPr lang="en-SG" dirty="0" smtClean="0">
                <a:solidFill>
                  <a:schemeClr val="bg1"/>
                </a:solidFill>
                <a:latin typeface="Arial" pitchFamily="34" charset="0"/>
                <a:cs typeface="Arial" pitchFamily="34" charset="0"/>
              </a:rPr>
              <a:t>es will arise men speaking twisted things, to draw away the disciples after them.”</a:t>
            </a:r>
          </a:p>
          <a:p>
            <a:r>
              <a:rPr lang="en-SG" dirty="0" smtClean="0">
                <a:solidFill>
                  <a:schemeClr val="bg1"/>
                </a:solidFill>
                <a:latin typeface="Arial" pitchFamily="34" charset="0"/>
                <a:cs typeface="Arial" pitchFamily="34" charset="0"/>
              </a:rPr>
              <a:t>Acts 20:29-31</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“Yet because of false brothers secretly </a:t>
            </a:r>
            <a:r>
              <a:rPr lang="en-SG" u="sng" dirty="0" smtClean="0">
                <a:solidFill>
                  <a:schemeClr val="bg1"/>
                </a:solidFill>
                <a:latin typeface="Arial" pitchFamily="34" charset="0"/>
                <a:cs typeface="Arial" pitchFamily="34" charset="0"/>
              </a:rPr>
              <a:t>brought in—who slipped in</a:t>
            </a:r>
            <a:r>
              <a:rPr lang="en-SG" dirty="0" smtClean="0">
                <a:solidFill>
                  <a:schemeClr val="bg1"/>
                </a:solidFill>
                <a:latin typeface="Arial" pitchFamily="34" charset="0"/>
                <a:cs typeface="Arial" pitchFamily="34" charset="0"/>
              </a:rPr>
              <a:t> to spy out our freedom that we have in Christ Jesus, so that they might bring us into slavery.”</a:t>
            </a:r>
          </a:p>
          <a:p>
            <a:r>
              <a:rPr lang="en-SG" dirty="0" smtClean="0">
                <a:solidFill>
                  <a:schemeClr val="bg1"/>
                </a:solidFill>
                <a:latin typeface="Arial" pitchFamily="34" charset="0"/>
                <a:cs typeface="Arial" pitchFamily="34" charset="0"/>
              </a:rPr>
              <a:t>Gal 2:4</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“For certain people have </a:t>
            </a:r>
            <a:r>
              <a:rPr lang="en-SG" u="sng" dirty="0" smtClean="0">
                <a:solidFill>
                  <a:schemeClr val="bg1"/>
                </a:solidFill>
                <a:latin typeface="Arial" pitchFamily="34" charset="0"/>
                <a:cs typeface="Arial" pitchFamily="34" charset="0"/>
              </a:rPr>
              <a:t>crept in unnoticed </a:t>
            </a:r>
            <a:r>
              <a:rPr lang="en-SG" dirty="0" smtClean="0">
                <a:solidFill>
                  <a:schemeClr val="bg1"/>
                </a:solidFill>
                <a:latin typeface="Arial" pitchFamily="34" charset="0"/>
                <a:cs typeface="Arial" pitchFamily="34" charset="0"/>
              </a:rPr>
              <a:t>who long ago were designated for this condemnation, ungodly people, who pervert the grace of our God into sensuality and deny our only Master and Lord, Jesus Christ.”</a:t>
            </a:r>
          </a:p>
          <a:p>
            <a:r>
              <a:rPr lang="en-SG" dirty="0" smtClean="0">
                <a:solidFill>
                  <a:schemeClr val="bg1"/>
                </a:solidFill>
                <a:latin typeface="Arial" pitchFamily="34" charset="0"/>
                <a:cs typeface="Arial" pitchFamily="34" charset="0"/>
              </a:rPr>
              <a:t>Jude 4</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12776"/>
            <a:ext cx="9144000" cy="5445224"/>
          </a:xfrm>
        </p:spPr>
        <p:txBody>
          <a:bodyPr>
            <a:normAutofit/>
          </a:bodyPr>
          <a:lstStyle/>
          <a:p>
            <a:pPr algn="l">
              <a:spcBef>
                <a:spcPts val="600"/>
              </a:spcBef>
              <a:spcAft>
                <a:spcPts val="600"/>
              </a:spcAft>
              <a:buFont typeface="Arial" pitchFamily="34" charset="0"/>
              <a:buChar char="•"/>
            </a:pPr>
            <a:r>
              <a:rPr lang="en-SG" sz="2400" dirty="0" smtClean="0">
                <a:solidFill>
                  <a:srgbClr val="FFFF00"/>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Infiltration involved </a:t>
            </a:r>
            <a:r>
              <a:rPr lang="en-SG" sz="2800" dirty="0" smtClean="0">
                <a:solidFill>
                  <a:schemeClr val="bg1"/>
                </a:solidFill>
                <a:latin typeface="Arial" pitchFamily="34" charset="0"/>
                <a:cs typeface="Arial" pitchFamily="34" charset="0"/>
              </a:rPr>
              <a:t>“Come to you…”.</a:t>
            </a:r>
          </a:p>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Disguises/Deceptions involved</a:t>
            </a:r>
            <a:r>
              <a:rPr lang="en-SG" sz="2800" dirty="0" smtClean="0">
                <a:solidFill>
                  <a:schemeClr val="bg1"/>
                </a:solidFill>
                <a:latin typeface="Arial" pitchFamily="34" charset="0"/>
                <a:cs typeface="Arial" pitchFamily="34" charset="0"/>
              </a:rPr>
              <a:t> “Sheep’s Clothing…”</a:t>
            </a:r>
            <a:endParaRPr lang="en-SG" sz="2800" dirty="0">
              <a:solidFill>
                <a:schemeClr val="bg1"/>
              </a:solidFill>
              <a:latin typeface="Arial" pitchFamily="34" charset="0"/>
              <a:cs typeface="Arial" pitchFamily="34" charset="0"/>
            </a:endParaRPr>
          </a:p>
        </p:txBody>
      </p:sp>
      <p:sp>
        <p:nvSpPr>
          <p:cNvPr id="4" name="Title 1"/>
          <p:cNvSpPr>
            <a:spLocks noGrp="1"/>
          </p:cNvSpPr>
          <p:nvPr>
            <p:ph type="ctrTitle"/>
          </p:nvPr>
        </p:nvSpPr>
        <p:spPr>
          <a:xfrm>
            <a:off x="0" y="1"/>
            <a:ext cx="9144000" cy="1124744"/>
          </a:xfrm>
        </p:spPr>
        <p:txBody>
          <a:bodyPr>
            <a:normAutofit/>
          </a:bodyPr>
          <a:lstStyle/>
          <a:p>
            <a:r>
              <a:rPr lang="en-SG" sz="3200" b="1" u="sng" dirty="0" smtClean="0">
                <a:solidFill>
                  <a:srgbClr val="FFFF00"/>
                </a:solidFill>
                <a:latin typeface="Arial" pitchFamily="34" charset="0"/>
                <a:cs typeface="Arial" pitchFamily="34" charset="0"/>
              </a:rPr>
              <a:t>1. The Cautions Concerning False Prophets</a:t>
            </a:r>
            <a:endParaRPr lang="en-SG" sz="3200" b="1" u="sng"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733256"/>
          </a:xfrm>
        </p:spPr>
        <p:txBody>
          <a:bodyPr>
            <a:normAutofit/>
          </a:bodyPr>
          <a:lstStyle/>
          <a:p>
            <a:r>
              <a:rPr lang="en-SG" dirty="0" smtClean="0">
                <a:solidFill>
                  <a:schemeClr val="bg1"/>
                </a:solidFill>
                <a:latin typeface="Arial" pitchFamily="34" charset="0"/>
                <a:cs typeface="Arial" pitchFamily="34" charset="0"/>
              </a:rPr>
              <a:t>“For such men are false apostles, deceitful workmen, </a:t>
            </a:r>
            <a:r>
              <a:rPr lang="en-SG" u="sng" dirty="0" smtClean="0">
                <a:solidFill>
                  <a:schemeClr val="bg1"/>
                </a:solidFill>
                <a:latin typeface="Arial" pitchFamily="34" charset="0"/>
                <a:cs typeface="Arial" pitchFamily="34" charset="0"/>
              </a:rPr>
              <a:t>disguising themselves</a:t>
            </a:r>
            <a:r>
              <a:rPr lang="en-SG" dirty="0" smtClean="0">
                <a:solidFill>
                  <a:schemeClr val="bg1"/>
                </a:solidFill>
                <a:latin typeface="Arial" pitchFamily="34" charset="0"/>
                <a:cs typeface="Arial" pitchFamily="34" charset="0"/>
              </a:rPr>
              <a:t> as apostles of Christ. And no wonder, for even Satan </a:t>
            </a:r>
            <a:r>
              <a:rPr lang="en-SG" u="sng" dirty="0" smtClean="0">
                <a:solidFill>
                  <a:schemeClr val="bg1"/>
                </a:solidFill>
                <a:latin typeface="Arial" pitchFamily="34" charset="0"/>
                <a:cs typeface="Arial" pitchFamily="34" charset="0"/>
              </a:rPr>
              <a:t>disguises himself</a:t>
            </a:r>
            <a:r>
              <a:rPr lang="en-SG" dirty="0" smtClean="0">
                <a:solidFill>
                  <a:schemeClr val="bg1"/>
                </a:solidFill>
                <a:latin typeface="Arial" pitchFamily="34" charset="0"/>
                <a:cs typeface="Arial" pitchFamily="34" charset="0"/>
              </a:rPr>
              <a:t> as an angel of light. 15 So it is no surprise if his servants, also, </a:t>
            </a:r>
            <a:r>
              <a:rPr lang="en-SG" u="sng" dirty="0" smtClean="0">
                <a:solidFill>
                  <a:schemeClr val="bg1"/>
                </a:solidFill>
                <a:latin typeface="Arial" pitchFamily="34" charset="0"/>
                <a:cs typeface="Arial" pitchFamily="34" charset="0"/>
              </a:rPr>
              <a:t>disguise themselves </a:t>
            </a:r>
            <a:r>
              <a:rPr lang="en-SG" dirty="0" smtClean="0">
                <a:solidFill>
                  <a:schemeClr val="bg1"/>
                </a:solidFill>
                <a:latin typeface="Arial" pitchFamily="34" charset="0"/>
                <a:cs typeface="Arial" pitchFamily="34" charset="0"/>
              </a:rPr>
              <a:t>as servants of righteousness… .”</a:t>
            </a:r>
          </a:p>
          <a:p>
            <a:r>
              <a:rPr lang="en-SG" dirty="0" smtClean="0">
                <a:solidFill>
                  <a:schemeClr val="bg1"/>
                </a:solidFill>
                <a:latin typeface="Arial" pitchFamily="34" charset="0"/>
                <a:cs typeface="Arial" pitchFamily="34" charset="0"/>
              </a:rPr>
              <a:t>1 Cor 11:13-15</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632515"/>
          </a:xfrm>
        </p:spPr>
        <p:txBody>
          <a:bodyPr>
            <a:normAutofit/>
          </a:bodyPr>
          <a:lstStyle/>
          <a:p>
            <a:pPr algn="l">
              <a:buFont typeface="Arial" pitchFamily="34" charset="0"/>
              <a:buChar char="•"/>
            </a:pPr>
            <a:r>
              <a:rPr lang="en-SG" sz="2800"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“False…” </a:t>
            </a:r>
            <a:r>
              <a:rPr lang="en-SG" sz="2800" dirty="0" smtClean="0">
                <a:solidFill>
                  <a:schemeClr val="bg1"/>
                </a:solidFill>
                <a:latin typeface="Arial" pitchFamily="34" charset="0"/>
                <a:cs typeface="Arial" pitchFamily="34" charset="0"/>
              </a:rPr>
              <a:t>from Gk “</a:t>
            </a:r>
            <a:r>
              <a:rPr lang="en-SG" sz="2800" dirty="0" smtClean="0">
                <a:solidFill>
                  <a:srgbClr val="FFFF00"/>
                </a:solidFill>
                <a:latin typeface="Arial" pitchFamily="34" charset="0"/>
                <a:cs typeface="Arial" pitchFamily="34" charset="0"/>
              </a:rPr>
              <a:t>Pseudo</a:t>
            </a:r>
            <a:r>
              <a:rPr lang="en-SG" sz="2800" dirty="0" smtClean="0">
                <a:solidFill>
                  <a:schemeClr val="bg1"/>
                </a:solidFill>
                <a:latin typeface="Arial" pitchFamily="34" charset="0"/>
                <a:cs typeface="Arial" pitchFamily="34" charset="0"/>
              </a:rPr>
              <a:t>” </a:t>
            </a:r>
          </a:p>
          <a:p>
            <a:pPr lvl="1" algn="l">
              <a:buFont typeface="Arial" pitchFamily="34" charset="0"/>
              <a:buChar char="•"/>
            </a:pPr>
            <a:r>
              <a:rPr lang="en-SG" dirty="0" smtClean="0">
                <a:solidFill>
                  <a:schemeClr val="bg1"/>
                </a:solidFill>
                <a:latin typeface="Arial" pitchFamily="34" charset="0"/>
                <a:cs typeface="Arial" pitchFamily="34" charset="0"/>
              </a:rPr>
              <a:t> Traces of Truth but Largely Untrue.</a:t>
            </a:r>
          </a:p>
          <a:p>
            <a:pPr lvl="1" algn="l">
              <a:buFont typeface="Arial" pitchFamily="34" charset="0"/>
              <a:buChar char="•"/>
            </a:pPr>
            <a:r>
              <a:rPr lang="en-SG" dirty="0" smtClean="0">
                <a:solidFill>
                  <a:schemeClr val="bg1"/>
                </a:solidFill>
                <a:latin typeface="Arial" pitchFamily="34" charset="0"/>
                <a:cs typeface="Arial" pitchFamily="34" charset="0"/>
              </a:rPr>
              <a:t> Similar but not the Same.</a:t>
            </a:r>
          </a:p>
          <a:p>
            <a:pPr lvl="1" algn="l">
              <a:buFont typeface="Arial" pitchFamily="34" charset="0"/>
              <a:buChar char="•"/>
            </a:pPr>
            <a:r>
              <a:rPr lang="en-SG" dirty="0" smtClean="0">
                <a:solidFill>
                  <a:schemeClr val="bg1"/>
                </a:solidFill>
                <a:latin typeface="Arial" pitchFamily="34" charset="0"/>
                <a:cs typeface="Arial" pitchFamily="34" charset="0"/>
              </a:rPr>
              <a:t> Counterfeit AAA Quality.</a:t>
            </a:r>
          </a:p>
        </p:txBody>
      </p:sp>
      <p:sp>
        <p:nvSpPr>
          <p:cNvPr id="4" name="Title 1"/>
          <p:cNvSpPr>
            <a:spLocks noGrp="1"/>
          </p:cNvSpPr>
          <p:nvPr>
            <p:ph type="ctrTitle"/>
          </p:nvPr>
        </p:nvSpPr>
        <p:spPr>
          <a:xfrm>
            <a:off x="0" y="1"/>
            <a:ext cx="9144000" cy="1124744"/>
          </a:xfrm>
        </p:spPr>
        <p:txBody>
          <a:bodyPr>
            <a:normAutofit/>
          </a:bodyPr>
          <a:lstStyle/>
          <a:p>
            <a:r>
              <a:rPr lang="en-SG" sz="3200" b="1" u="sng" dirty="0" smtClean="0">
                <a:solidFill>
                  <a:srgbClr val="FFFF00"/>
                </a:solidFill>
                <a:latin typeface="Arial" pitchFamily="34" charset="0"/>
                <a:cs typeface="Arial" pitchFamily="34" charset="0"/>
              </a:rPr>
              <a:t>2. The Characteristics of False Prophets</a:t>
            </a:r>
            <a:endParaRPr lang="en-SG" sz="3200" b="1" u="sng"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4.mirror.co.uk/incoming/article200260.ece/ALTERNATES/s615/A79D0BA4-F85D-FE63-7130CF4A8042056F.jpg"/>
          <p:cNvPicPr>
            <a:picLocks noChangeAspect="1" noChangeArrowheads="1"/>
          </p:cNvPicPr>
          <p:nvPr/>
        </p:nvPicPr>
        <p:blipFill>
          <a:blip r:embed="rId2" cstate="print"/>
          <a:srcRect b="52800"/>
          <a:stretch>
            <a:fillRect/>
          </a:stretch>
        </p:blipFill>
        <p:spPr bwMode="auto">
          <a:xfrm>
            <a:off x="4427984" y="0"/>
            <a:ext cx="4716016" cy="3236979"/>
          </a:xfrm>
          <a:prstGeom prst="rect">
            <a:avLst/>
          </a:prstGeom>
          <a:noFill/>
        </p:spPr>
      </p:pic>
      <p:pic>
        <p:nvPicPr>
          <p:cNvPr id="1028" name="Picture 4" descr="Image result for starbucks"/>
          <p:cNvPicPr>
            <a:picLocks noChangeAspect="1" noChangeArrowheads="1"/>
          </p:cNvPicPr>
          <p:nvPr/>
        </p:nvPicPr>
        <p:blipFill>
          <a:blip r:embed="rId3" cstate="print"/>
          <a:srcRect b="21070"/>
          <a:stretch>
            <a:fillRect/>
          </a:stretch>
        </p:blipFill>
        <p:spPr bwMode="auto">
          <a:xfrm>
            <a:off x="0" y="0"/>
            <a:ext cx="4427984" cy="3236979"/>
          </a:xfrm>
          <a:prstGeom prst="rect">
            <a:avLst/>
          </a:prstGeom>
          <a:noFill/>
        </p:spPr>
      </p:pic>
      <p:pic>
        <p:nvPicPr>
          <p:cNvPr id="1030" name="Picture 6" descr="http://inventorspot.com/files/images/570x444xstarbucks01.jpg.pagespeed.ic.tnGQzsmHkW.jpg"/>
          <p:cNvPicPr>
            <a:picLocks noChangeAspect="1" noChangeArrowheads="1"/>
          </p:cNvPicPr>
          <p:nvPr/>
        </p:nvPicPr>
        <p:blipFill>
          <a:blip r:embed="rId4" cstate="print"/>
          <a:srcRect/>
          <a:stretch>
            <a:fillRect/>
          </a:stretch>
        </p:blipFill>
        <p:spPr bwMode="auto">
          <a:xfrm>
            <a:off x="0" y="3236979"/>
            <a:ext cx="4427984" cy="3621021"/>
          </a:xfrm>
          <a:prstGeom prst="rect">
            <a:avLst/>
          </a:prstGeom>
          <a:noFill/>
        </p:spPr>
      </p:pic>
      <p:pic>
        <p:nvPicPr>
          <p:cNvPr id="11266" name="Picture 2" descr="http://inventorspot.com/files/images/564066109_60cdba9815_z.jpg.pagespeed.ce.mpJK1ABA_d.jpg"/>
          <p:cNvPicPr>
            <a:picLocks noChangeAspect="1" noChangeArrowheads="1"/>
          </p:cNvPicPr>
          <p:nvPr/>
        </p:nvPicPr>
        <p:blipFill>
          <a:blip r:embed="rId5" cstate="print"/>
          <a:srcRect/>
          <a:stretch>
            <a:fillRect/>
          </a:stretch>
        </p:blipFill>
        <p:spPr bwMode="auto">
          <a:xfrm>
            <a:off x="4427984" y="3212976"/>
            <a:ext cx="4716016" cy="364502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linds(horizont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blinds(horizontal)">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7650" name="Picture 2" descr="http://img.izismile.com/img/img2/20090731/fake_brands_17.jpg"/>
          <p:cNvPicPr>
            <a:picLocks noChangeAspect="1" noChangeArrowheads="1"/>
          </p:cNvPicPr>
          <p:nvPr/>
        </p:nvPicPr>
        <p:blipFill>
          <a:blip r:embed="rId3" cstate="print"/>
          <a:srcRect/>
          <a:stretch>
            <a:fillRect/>
          </a:stretch>
        </p:blipFill>
        <p:spPr bwMode="auto">
          <a:xfrm>
            <a:off x="6084168" y="1340768"/>
            <a:ext cx="3059832" cy="3600400"/>
          </a:xfrm>
          <a:prstGeom prst="rect">
            <a:avLst/>
          </a:prstGeom>
          <a:noFill/>
        </p:spPr>
      </p:pic>
      <p:pic>
        <p:nvPicPr>
          <p:cNvPr id="27652" name="Picture 4" descr="http://ep.yimg.com/ay/lacrossemonkey/nike-benassi-jdi-boy-s-sandals-white-black-1.gif"/>
          <p:cNvPicPr>
            <a:picLocks noChangeAspect="1" noChangeArrowheads="1"/>
          </p:cNvPicPr>
          <p:nvPr/>
        </p:nvPicPr>
        <p:blipFill>
          <a:blip r:embed="rId4" cstate="print"/>
          <a:srcRect/>
          <a:stretch>
            <a:fillRect/>
          </a:stretch>
        </p:blipFill>
        <p:spPr bwMode="auto">
          <a:xfrm>
            <a:off x="0" y="980728"/>
            <a:ext cx="2987824" cy="4320480"/>
          </a:xfrm>
          <a:prstGeom prst="rect">
            <a:avLst/>
          </a:prstGeom>
          <a:noFill/>
        </p:spPr>
      </p:pic>
      <p:pic>
        <p:nvPicPr>
          <p:cNvPr id="7170" name="Picture 2" descr="https://s-media-cache-ak0.pinimg.com/736x/62/42/ca/6242cad87c884e63a926bd4280f0611b.jpg"/>
          <p:cNvPicPr>
            <a:picLocks noChangeAspect="1" noChangeArrowheads="1"/>
          </p:cNvPicPr>
          <p:nvPr/>
        </p:nvPicPr>
        <p:blipFill>
          <a:blip r:embed="rId5" cstate="print"/>
          <a:srcRect l="8640"/>
          <a:stretch>
            <a:fillRect/>
          </a:stretch>
        </p:blipFill>
        <p:spPr bwMode="auto">
          <a:xfrm>
            <a:off x="2987824" y="1340768"/>
            <a:ext cx="3045718" cy="3600400"/>
          </a:xfrm>
          <a:prstGeom prst="rect">
            <a:avLst/>
          </a:prstGeom>
          <a:noFill/>
        </p:spPr>
      </p:pic>
    </p:spTree>
  </p:cSld>
  <p:clrMapOvr>
    <a:overrideClrMapping bg1="dk1" tx1="lt1" bg2="dk2" tx2="lt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linds(horizontal)">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linds(horizontal)">
                                      <p:cBhvr>
                                        <p:cTn id="1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izismile.com/img/img4/20111229/640/mcdonalds_symbol_ripoffs_640_26.jpg"/>
          <p:cNvPicPr>
            <a:picLocks noChangeAspect="1" noChangeArrowheads="1"/>
          </p:cNvPicPr>
          <p:nvPr/>
        </p:nvPicPr>
        <p:blipFill>
          <a:blip r:embed="rId2" cstate="print"/>
          <a:srcRect/>
          <a:stretch>
            <a:fillRect/>
          </a:stretch>
        </p:blipFill>
        <p:spPr bwMode="auto">
          <a:xfrm>
            <a:off x="5796137" y="2"/>
            <a:ext cx="3347863" cy="3332989"/>
          </a:xfrm>
          <a:prstGeom prst="rect">
            <a:avLst/>
          </a:prstGeom>
          <a:noFill/>
        </p:spPr>
      </p:pic>
      <p:pic>
        <p:nvPicPr>
          <p:cNvPr id="6148" name="Picture 4" descr="http://arkitip.com/site/wp-content/uploads/2009/05/madonal_web.jpg"/>
          <p:cNvPicPr>
            <a:picLocks noChangeAspect="1" noChangeArrowheads="1"/>
          </p:cNvPicPr>
          <p:nvPr/>
        </p:nvPicPr>
        <p:blipFill>
          <a:blip r:embed="rId3" cstate="print"/>
          <a:srcRect/>
          <a:stretch>
            <a:fillRect/>
          </a:stretch>
        </p:blipFill>
        <p:spPr bwMode="auto">
          <a:xfrm>
            <a:off x="5796136" y="3332989"/>
            <a:ext cx="3347864" cy="3525011"/>
          </a:xfrm>
          <a:prstGeom prst="rect">
            <a:avLst/>
          </a:prstGeom>
          <a:noFill/>
        </p:spPr>
      </p:pic>
      <p:pic>
        <p:nvPicPr>
          <p:cNvPr id="6152" name="Picture 8" descr="http://img.izismile.com/img/img4/20111229/640/mcdonalds_symbol_ripoffs_640_21.jpg"/>
          <p:cNvPicPr>
            <a:picLocks noChangeAspect="1" noChangeArrowheads="1"/>
          </p:cNvPicPr>
          <p:nvPr/>
        </p:nvPicPr>
        <p:blipFill>
          <a:blip r:embed="rId4" cstate="print"/>
          <a:srcRect/>
          <a:stretch>
            <a:fillRect/>
          </a:stretch>
        </p:blipFill>
        <p:spPr bwMode="auto">
          <a:xfrm>
            <a:off x="2483769" y="3332989"/>
            <a:ext cx="3352453" cy="3525011"/>
          </a:xfrm>
          <a:prstGeom prst="rect">
            <a:avLst/>
          </a:prstGeom>
          <a:noFill/>
        </p:spPr>
      </p:pic>
      <p:pic>
        <p:nvPicPr>
          <p:cNvPr id="6154" name="Picture 10" descr="http://chinadigitaltimes.net/wp-content/uploads/mt-old/_14_18911280_cb9fc11067.jpg"/>
          <p:cNvPicPr>
            <a:picLocks noChangeAspect="1" noChangeArrowheads="1"/>
          </p:cNvPicPr>
          <p:nvPr/>
        </p:nvPicPr>
        <p:blipFill>
          <a:blip r:embed="rId5" cstate="print"/>
          <a:srcRect/>
          <a:stretch>
            <a:fillRect/>
          </a:stretch>
        </p:blipFill>
        <p:spPr bwMode="auto">
          <a:xfrm>
            <a:off x="0" y="0"/>
            <a:ext cx="2483768" cy="6858000"/>
          </a:xfrm>
          <a:prstGeom prst="rect">
            <a:avLst/>
          </a:prstGeom>
          <a:noFill/>
        </p:spPr>
      </p:pic>
      <p:pic>
        <p:nvPicPr>
          <p:cNvPr id="6156" name="Picture 12" descr="http://4.bp.blogspot.com/-MaCKy9mzMUU/TwJ6Ovc97XI/AAAAAAACmhg/h1OG22R8XDc/s1600/McDonalds-Ripoffs-01.jpg"/>
          <p:cNvPicPr>
            <a:picLocks noChangeAspect="1" noChangeArrowheads="1"/>
          </p:cNvPicPr>
          <p:nvPr/>
        </p:nvPicPr>
        <p:blipFill>
          <a:blip r:embed="rId6" cstate="print"/>
          <a:srcRect/>
          <a:stretch>
            <a:fillRect/>
          </a:stretch>
        </p:blipFill>
        <p:spPr bwMode="auto">
          <a:xfrm>
            <a:off x="2483768" y="0"/>
            <a:ext cx="3338736" cy="333298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blinds(horizontal)">
                                      <p:cBhvr>
                                        <p:cTn id="7" dur="5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56"/>
                                        </p:tgtEl>
                                        <p:attrNameLst>
                                          <p:attrName>style.visibility</p:attrName>
                                        </p:attrNameLst>
                                      </p:cBhvr>
                                      <p:to>
                                        <p:strVal val="visible"/>
                                      </p:to>
                                    </p:set>
                                    <p:animEffect transition="in" filter="blinds(horizontal)">
                                      <p:cBhvr>
                                        <p:cTn id="12" dur="500"/>
                                        <p:tgtEl>
                                          <p:spTgt spid="61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blinds(horizontal)">
                                      <p:cBhvr>
                                        <p:cTn id="17" dur="5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linds(horizontal)">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blinds(horizontal)">
                                      <p:cBhvr>
                                        <p:cTn id="2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632515"/>
          </a:xfrm>
        </p:spPr>
        <p:txBody>
          <a:bodyPr>
            <a:normAutofit/>
          </a:bodyPr>
          <a:lstStyle/>
          <a:p>
            <a:pPr algn="l">
              <a:buFont typeface="Arial" pitchFamily="34" charset="0"/>
              <a:buChar char="•"/>
            </a:pPr>
            <a:r>
              <a:rPr lang="en-SG"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“False…” </a:t>
            </a:r>
            <a:r>
              <a:rPr lang="en-SG" sz="2800" dirty="0" smtClean="0">
                <a:solidFill>
                  <a:schemeClr val="bg1"/>
                </a:solidFill>
                <a:latin typeface="Arial" pitchFamily="34" charset="0"/>
                <a:cs typeface="Arial" pitchFamily="34" charset="0"/>
              </a:rPr>
              <a:t>meaning “</a:t>
            </a:r>
            <a:r>
              <a:rPr lang="en-SG" sz="2800" dirty="0" smtClean="0">
                <a:solidFill>
                  <a:srgbClr val="FFFF00"/>
                </a:solidFill>
                <a:latin typeface="Arial" pitchFamily="34" charset="0"/>
                <a:cs typeface="Arial" pitchFamily="34" charset="0"/>
              </a:rPr>
              <a:t>Pseudo</a:t>
            </a:r>
            <a:r>
              <a:rPr lang="en-SG" sz="2800" dirty="0" smtClean="0">
                <a:solidFill>
                  <a:schemeClr val="bg1"/>
                </a:solidFill>
                <a:latin typeface="Arial" pitchFamily="34" charset="0"/>
                <a:cs typeface="Arial" pitchFamily="34" charset="0"/>
              </a:rPr>
              <a:t>” – Traces of Truth but Largely Untrue - Similar but not the Same.</a:t>
            </a:r>
          </a:p>
          <a:p>
            <a:pPr lvl="1" algn="l">
              <a:buFont typeface="Arial" pitchFamily="34" charset="0"/>
              <a:buChar char="•"/>
            </a:pPr>
            <a:r>
              <a:rPr lang="en-SG"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False Allegiance </a:t>
            </a:r>
            <a:r>
              <a:rPr lang="en-SG" dirty="0" smtClean="0">
                <a:solidFill>
                  <a:schemeClr val="bg1"/>
                </a:solidFill>
                <a:latin typeface="Arial" pitchFamily="34" charset="0"/>
                <a:cs typeface="Arial" pitchFamily="34" charset="0"/>
              </a:rPr>
              <a:t>“Lord Lord…” (v21,23).</a:t>
            </a:r>
          </a:p>
          <a:p>
            <a:pPr lvl="1" algn="l">
              <a:buFont typeface="Arial" pitchFamily="34" charset="0"/>
              <a:buChar char="•"/>
            </a:pPr>
            <a:r>
              <a:rPr lang="en-SG"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False Representations </a:t>
            </a:r>
            <a:r>
              <a:rPr lang="en-SG" dirty="0" smtClean="0">
                <a:solidFill>
                  <a:schemeClr val="bg1"/>
                </a:solidFill>
                <a:latin typeface="Arial" pitchFamily="34" charset="0"/>
                <a:cs typeface="Arial" pitchFamily="34" charset="0"/>
              </a:rPr>
              <a:t>“in Your Name” (v22-23).</a:t>
            </a:r>
          </a:p>
          <a:p>
            <a:pPr lvl="1" algn="l">
              <a:buFont typeface="Arial" pitchFamily="34" charset="0"/>
              <a:buChar char="•"/>
            </a:pPr>
            <a:r>
              <a:rPr lang="en-SG"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False Righteousness</a:t>
            </a:r>
            <a:r>
              <a:rPr lang="en-SG" dirty="0" smtClean="0">
                <a:solidFill>
                  <a:schemeClr val="bg1"/>
                </a:solidFill>
                <a:latin typeface="Arial" pitchFamily="34" charset="0"/>
                <a:cs typeface="Arial" pitchFamily="34" charset="0"/>
              </a:rPr>
              <a:t> “Beware…” (6x Matt).</a:t>
            </a:r>
          </a:p>
        </p:txBody>
      </p:sp>
      <p:sp>
        <p:nvSpPr>
          <p:cNvPr id="4" name="Title 1"/>
          <p:cNvSpPr>
            <a:spLocks noGrp="1"/>
          </p:cNvSpPr>
          <p:nvPr>
            <p:ph type="ctrTitle"/>
          </p:nvPr>
        </p:nvSpPr>
        <p:spPr>
          <a:xfrm>
            <a:off x="0" y="1"/>
            <a:ext cx="9144000" cy="1124744"/>
          </a:xfrm>
        </p:spPr>
        <p:txBody>
          <a:bodyPr>
            <a:normAutofit/>
          </a:bodyPr>
          <a:lstStyle/>
          <a:p>
            <a:r>
              <a:rPr lang="en-SG" sz="3200" b="1" u="sng" dirty="0" smtClean="0">
                <a:solidFill>
                  <a:srgbClr val="FFFF00"/>
                </a:solidFill>
                <a:latin typeface="Arial" pitchFamily="34" charset="0"/>
                <a:cs typeface="Arial" pitchFamily="34" charset="0"/>
              </a:rPr>
              <a:t>2. The Characteristics of False Prophets</a:t>
            </a:r>
            <a:endParaRPr lang="en-SG" sz="3200" b="1" u="sng"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5"/>
          </a:xfrm>
        </p:spPr>
        <p:txBody>
          <a:bodyPr>
            <a:normAutofit/>
          </a:bodyPr>
          <a:lstStyle/>
          <a:p>
            <a:pPr algn="l">
              <a:buFont typeface="Arial" pitchFamily="34" charset="0"/>
              <a:buChar char="•"/>
            </a:pPr>
            <a:r>
              <a:rPr lang="en-SG" sz="2400"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“False…” - </a:t>
            </a:r>
            <a:r>
              <a:rPr lang="en-SG" sz="2800" dirty="0" smtClean="0">
                <a:solidFill>
                  <a:schemeClr val="bg1"/>
                </a:solidFill>
                <a:latin typeface="Arial" pitchFamily="34" charset="0"/>
                <a:cs typeface="Arial" pitchFamily="34" charset="0"/>
              </a:rPr>
              <a:t>“Pseudo” – Manifested in many forms.</a:t>
            </a:r>
          </a:p>
          <a:p>
            <a:pPr lvl="1" algn="l">
              <a:buFont typeface="Arial" pitchFamily="34" charset="0"/>
              <a:buChar char="•"/>
            </a:pPr>
            <a:r>
              <a:rPr lang="en-SG" sz="2400" dirty="0" smtClean="0">
                <a:solidFill>
                  <a:schemeClr val="bg1"/>
                </a:solidFill>
                <a:latin typeface="Arial" pitchFamily="34" charset="0"/>
                <a:cs typeface="Arial" pitchFamily="34" charset="0"/>
              </a:rPr>
              <a:t> </a:t>
            </a:r>
            <a:r>
              <a:rPr lang="en-SG" dirty="0" smtClean="0">
                <a:solidFill>
                  <a:schemeClr val="bg1"/>
                </a:solidFill>
                <a:latin typeface="Arial" pitchFamily="34" charset="0"/>
                <a:cs typeface="Arial" pitchFamily="34" charset="0"/>
              </a:rPr>
              <a:t>False-</a:t>
            </a:r>
            <a:r>
              <a:rPr lang="en-SG" dirty="0" smtClean="0">
                <a:solidFill>
                  <a:srgbClr val="FFFF00"/>
                </a:solidFill>
                <a:latin typeface="Arial" pitchFamily="34" charset="0"/>
                <a:cs typeface="Arial" pitchFamily="34" charset="0"/>
              </a:rPr>
              <a:t>Christs</a:t>
            </a:r>
            <a:r>
              <a:rPr lang="en-SG" dirty="0" smtClean="0">
                <a:solidFill>
                  <a:schemeClr val="bg1"/>
                </a:solidFill>
                <a:latin typeface="Arial" pitchFamily="34" charset="0"/>
                <a:cs typeface="Arial" pitchFamily="34" charset="0"/>
              </a:rPr>
              <a:t> (Matt 24:24).</a:t>
            </a:r>
          </a:p>
          <a:p>
            <a:pPr lvl="1" algn="l">
              <a:buFont typeface="Arial" pitchFamily="34" charset="0"/>
              <a:buChar char="•"/>
            </a:pPr>
            <a:r>
              <a:rPr lang="en-SG" dirty="0" smtClean="0">
                <a:solidFill>
                  <a:schemeClr val="bg1"/>
                </a:solidFill>
                <a:latin typeface="Arial" pitchFamily="34" charset="0"/>
                <a:cs typeface="Arial" pitchFamily="34" charset="0"/>
              </a:rPr>
              <a:t> False-</a:t>
            </a:r>
            <a:r>
              <a:rPr lang="en-SG" dirty="0" smtClean="0">
                <a:solidFill>
                  <a:srgbClr val="FFFF00"/>
                </a:solidFill>
                <a:latin typeface="Arial" pitchFamily="34" charset="0"/>
                <a:cs typeface="Arial" pitchFamily="34" charset="0"/>
              </a:rPr>
              <a:t>Apostles</a:t>
            </a:r>
            <a:r>
              <a:rPr lang="en-SG" dirty="0" smtClean="0">
                <a:solidFill>
                  <a:schemeClr val="bg1"/>
                </a:solidFill>
                <a:latin typeface="Arial" pitchFamily="34" charset="0"/>
                <a:cs typeface="Arial" pitchFamily="34" charset="0"/>
              </a:rPr>
              <a:t> (2 Cor 11:13).</a:t>
            </a:r>
          </a:p>
          <a:p>
            <a:pPr lvl="1" algn="l">
              <a:buFont typeface="Arial" pitchFamily="34" charset="0"/>
              <a:buChar char="•"/>
            </a:pPr>
            <a:r>
              <a:rPr lang="en-SG" dirty="0" smtClean="0">
                <a:solidFill>
                  <a:schemeClr val="bg1"/>
                </a:solidFill>
                <a:latin typeface="Arial" pitchFamily="34" charset="0"/>
                <a:cs typeface="Arial" pitchFamily="34" charset="0"/>
              </a:rPr>
              <a:t> False-</a:t>
            </a:r>
            <a:r>
              <a:rPr lang="en-SG" dirty="0" smtClean="0">
                <a:solidFill>
                  <a:srgbClr val="FFFF00"/>
                </a:solidFill>
                <a:latin typeface="Arial" pitchFamily="34" charset="0"/>
                <a:cs typeface="Arial" pitchFamily="34" charset="0"/>
              </a:rPr>
              <a:t>Brothers</a:t>
            </a:r>
            <a:r>
              <a:rPr lang="en-SG" dirty="0" smtClean="0">
                <a:solidFill>
                  <a:schemeClr val="bg1"/>
                </a:solidFill>
                <a:latin typeface="Arial" pitchFamily="34" charset="0"/>
                <a:cs typeface="Arial" pitchFamily="34" charset="0"/>
              </a:rPr>
              <a:t> (2 Cor 11:26).</a:t>
            </a:r>
          </a:p>
          <a:p>
            <a:pPr lvl="1" algn="l">
              <a:buFont typeface="Arial" pitchFamily="34" charset="0"/>
              <a:buChar char="•"/>
            </a:pPr>
            <a:r>
              <a:rPr lang="en-SG" dirty="0" smtClean="0">
                <a:solidFill>
                  <a:schemeClr val="bg1"/>
                </a:solidFill>
                <a:latin typeface="Arial" pitchFamily="34" charset="0"/>
                <a:cs typeface="Arial" pitchFamily="34" charset="0"/>
              </a:rPr>
              <a:t> False-</a:t>
            </a:r>
            <a:r>
              <a:rPr lang="en-SG" dirty="0" smtClean="0">
                <a:solidFill>
                  <a:srgbClr val="FFFF00"/>
                </a:solidFill>
                <a:latin typeface="Arial" pitchFamily="34" charset="0"/>
                <a:cs typeface="Arial" pitchFamily="34" charset="0"/>
              </a:rPr>
              <a:t>Signs and Wonders </a:t>
            </a:r>
            <a:r>
              <a:rPr lang="en-SG" dirty="0" smtClean="0">
                <a:solidFill>
                  <a:schemeClr val="bg1"/>
                </a:solidFill>
                <a:latin typeface="Arial" pitchFamily="34" charset="0"/>
                <a:cs typeface="Arial" pitchFamily="34" charset="0"/>
              </a:rPr>
              <a:t>(2 </a:t>
            </a:r>
            <a:r>
              <a:rPr lang="en-SG" dirty="0" err="1" smtClean="0">
                <a:solidFill>
                  <a:schemeClr val="bg1"/>
                </a:solidFill>
                <a:latin typeface="Arial" pitchFamily="34" charset="0"/>
                <a:cs typeface="Arial" pitchFamily="34" charset="0"/>
              </a:rPr>
              <a:t>Thess</a:t>
            </a:r>
            <a:r>
              <a:rPr lang="en-SG" dirty="0" smtClean="0">
                <a:solidFill>
                  <a:schemeClr val="bg1"/>
                </a:solidFill>
                <a:latin typeface="Arial" pitchFamily="34" charset="0"/>
                <a:cs typeface="Arial" pitchFamily="34" charset="0"/>
              </a:rPr>
              <a:t> 2:9).</a:t>
            </a:r>
          </a:p>
          <a:p>
            <a:pPr lvl="1" algn="l">
              <a:buFont typeface="Arial" pitchFamily="34" charset="0"/>
              <a:buChar char="•"/>
              <a:tabLst>
                <a:tab pos="358775" algn="l"/>
              </a:tabLst>
            </a:pPr>
            <a:r>
              <a:rPr lang="en-SG" dirty="0" smtClean="0">
                <a:solidFill>
                  <a:schemeClr val="bg1"/>
                </a:solidFill>
                <a:latin typeface="Arial" pitchFamily="34" charset="0"/>
                <a:cs typeface="Arial" pitchFamily="34" charset="0"/>
              </a:rPr>
              <a:t> False-</a:t>
            </a:r>
            <a:r>
              <a:rPr lang="en-SG" dirty="0" smtClean="0">
                <a:solidFill>
                  <a:srgbClr val="FFFF00"/>
                </a:solidFill>
                <a:latin typeface="Arial" pitchFamily="34" charset="0"/>
                <a:cs typeface="Arial" pitchFamily="34" charset="0"/>
              </a:rPr>
              <a:t>Words</a:t>
            </a:r>
            <a:r>
              <a:rPr lang="en-SG" dirty="0" smtClean="0">
                <a:solidFill>
                  <a:schemeClr val="bg1"/>
                </a:solidFill>
                <a:latin typeface="Arial" pitchFamily="34" charset="0"/>
                <a:cs typeface="Arial" pitchFamily="34" charset="0"/>
              </a:rPr>
              <a:t> (2 Pet 2:3).</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4704"/>
            <a:ext cx="9144000" cy="5256585"/>
          </a:xfrm>
        </p:spPr>
        <p:txBody>
          <a:bodyPr>
            <a:normAutofit/>
          </a:bodyPr>
          <a:lstStyle/>
          <a:p>
            <a:pPr algn="l">
              <a:spcBef>
                <a:spcPts val="600"/>
              </a:spcBef>
              <a:spcAft>
                <a:spcPts val="600"/>
              </a:spcAft>
              <a:buFont typeface="Arial" pitchFamily="34" charset="0"/>
              <a:buChar char="•"/>
            </a:pPr>
            <a:r>
              <a:rPr lang="en-SG" sz="2400"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False Claims that “If it works” prove “Genuineness”</a:t>
            </a:r>
            <a:r>
              <a:rPr lang="en-SG" sz="2800" dirty="0" smtClean="0">
                <a:solidFill>
                  <a:schemeClr val="bg1"/>
                </a:solidFill>
                <a:latin typeface="Arial" pitchFamily="34" charset="0"/>
                <a:cs typeface="Arial" pitchFamily="34" charset="0"/>
              </a:rPr>
              <a:t> –</a:t>
            </a:r>
          </a:p>
          <a:p>
            <a:pPr lvl="1" algn="l">
              <a:lnSpc>
                <a:spcPct val="150000"/>
              </a:lnSpc>
              <a:spcBef>
                <a:spcPts val="0"/>
              </a:spcBef>
              <a:buFont typeface="Arial" pitchFamily="34" charset="0"/>
              <a:buChar char="•"/>
            </a:pPr>
            <a:r>
              <a:rPr lang="en-SG" dirty="0" smtClean="0">
                <a:solidFill>
                  <a:schemeClr val="bg1"/>
                </a:solidFill>
                <a:latin typeface="Arial" pitchFamily="34" charset="0"/>
                <a:cs typeface="Arial" pitchFamily="34" charset="0"/>
              </a:rPr>
              <a:t> “prophesy in your name…” (7:22).</a:t>
            </a:r>
          </a:p>
          <a:p>
            <a:pPr lvl="1" algn="l">
              <a:lnSpc>
                <a:spcPct val="150000"/>
              </a:lnSpc>
              <a:spcBef>
                <a:spcPts val="0"/>
              </a:spcBef>
              <a:buFont typeface="Arial" pitchFamily="34" charset="0"/>
              <a:buChar char="•"/>
            </a:pPr>
            <a:r>
              <a:rPr lang="en-SG" dirty="0" smtClean="0">
                <a:solidFill>
                  <a:schemeClr val="bg1"/>
                </a:solidFill>
                <a:latin typeface="Arial" pitchFamily="34" charset="0"/>
                <a:cs typeface="Arial" pitchFamily="34" charset="0"/>
              </a:rPr>
              <a:t> “cast out demons in your name…” (7:22b).</a:t>
            </a:r>
          </a:p>
          <a:p>
            <a:pPr lvl="1" algn="l">
              <a:lnSpc>
                <a:spcPct val="150000"/>
              </a:lnSpc>
              <a:spcBef>
                <a:spcPts val="0"/>
              </a:spcBef>
              <a:buFont typeface="Arial" pitchFamily="34" charset="0"/>
              <a:buChar char="•"/>
            </a:pPr>
            <a:r>
              <a:rPr lang="en-SG" dirty="0" smtClean="0">
                <a:solidFill>
                  <a:schemeClr val="bg1"/>
                </a:solidFill>
                <a:latin typeface="Arial" pitchFamily="34" charset="0"/>
                <a:cs typeface="Arial" pitchFamily="34" charset="0"/>
              </a:rPr>
              <a:t> “do many mighty works in your name…” (7:23).</a:t>
            </a:r>
          </a:p>
          <a:p>
            <a:pPr lvl="1" algn="l">
              <a:lnSpc>
                <a:spcPct val="150000"/>
              </a:lnSpc>
              <a:spcBef>
                <a:spcPts val="0"/>
              </a:spcBef>
            </a:pP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9c4eRqaoi.png"/>
          <p:cNvPicPr>
            <a:picLocks noChangeAspect="1"/>
          </p:cNvPicPr>
          <p:nvPr/>
        </p:nvPicPr>
        <p:blipFill>
          <a:blip r:embed="rId3" cstate="print"/>
          <a:stretch>
            <a:fillRect/>
          </a:stretch>
        </p:blipFill>
        <p:spPr>
          <a:xfrm>
            <a:off x="5436096" y="5733256"/>
            <a:ext cx="960918" cy="96091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2696"/>
            <a:ext cx="9144000" cy="5328593"/>
          </a:xfrm>
        </p:spPr>
        <p:txBody>
          <a:bodyPr>
            <a:normAutofit/>
          </a:bodyPr>
          <a:lstStyle/>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True not False “Teachings” Validate “Genuineness” </a:t>
            </a:r>
            <a:r>
              <a:rPr lang="en-SG" sz="2800" dirty="0" smtClean="0">
                <a:solidFill>
                  <a:schemeClr val="bg1"/>
                </a:solidFill>
                <a:latin typeface="Arial" pitchFamily="34" charset="0"/>
                <a:cs typeface="Arial" pitchFamily="34" charset="0"/>
              </a:rPr>
              <a:t>“by their fruits you will recognise them…” (v16-19).</a:t>
            </a:r>
          </a:p>
          <a:p>
            <a:pPr lvl="1" algn="l">
              <a:spcBef>
                <a:spcPts val="600"/>
              </a:spcBef>
              <a:spcAft>
                <a:spcPts val="600"/>
              </a:spcAft>
              <a:buFont typeface="Arial" pitchFamily="34" charset="0"/>
              <a:buChar char="•"/>
            </a:pPr>
            <a:r>
              <a:rPr lang="en-SG" sz="2600"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What is being said or taught? </a:t>
            </a:r>
            <a:r>
              <a:rPr lang="en-SG" dirty="0" smtClean="0">
                <a:solidFill>
                  <a:schemeClr val="bg1"/>
                </a:solidFill>
                <a:latin typeface="Arial" pitchFamily="34" charset="0"/>
                <a:cs typeface="Arial" pitchFamily="34" charset="0"/>
              </a:rPr>
              <a:t>(Matt 12:33-37 “...for by your words you will be justified…condemned)</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Is it according to Scriptures? Not works</a:t>
            </a:r>
            <a:r>
              <a:rPr lang="en-SG" dirty="0" smtClean="0">
                <a:solidFill>
                  <a:schemeClr val="bg1"/>
                </a:solidFill>
                <a:latin typeface="Arial" pitchFamily="34" charset="0"/>
                <a:cs typeface="Arial" pitchFamily="34" charset="0"/>
              </a:rPr>
              <a:t> (Deut 13:1–5; 18:20–22).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281936"/>
          </a:xfrm>
        </p:spPr>
        <p:txBody>
          <a:bodyPr>
            <a:normAutofit/>
          </a:bodyPr>
          <a:lstStyle/>
          <a:p>
            <a:r>
              <a:rPr lang="en-SG" sz="2800" dirty="0" smtClean="0">
                <a:solidFill>
                  <a:schemeClr val="bg1"/>
                </a:solidFill>
                <a:latin typeface="Arial" pitchFamily="34" charset="0"/>
                <a:cs typeface="Arial" pitchFamily="34" charset="0"/>
              </a:rPr>
              <a:t>“Either make the tree good and its fruit good, or make the tree bad and its fruit bad, </a:t>
            </a:r>
            <a:r>
              <a:rPr lang="en-SG" sz="2800" u="sng" dirty="0" smtClean="0">
                <a:solidFill>
                  <a:schemeClr val="bg1"/>
                </a:solidFill>
                <a:latin typeface="Arial" pitchFamily="34" charset="0"/>
                <a:cs typeface="Arial" pitchFamily="34" charset="0"/>
              </a:rPr>
              <a:t>for the tree is known by its fruit</a:t>
            </a:r>
            <a:r>
              <a:rPr lang="en-SG" sz="2800" dirty="0" smtClean="0">
                <a:solidFill>
                  <a:schemeClr val="bg1"/>
                </a:solidFill>
                <a:latin typeface="Arial" pitchFamily="34" charset="0"/>
                <a:cs typeface="Arial" pitchFamily="34" charset="0"/>
              </a:rPr>
              <a:t>. You brood of vipers! </a:t>
            </a:r>
            <a:r>
              <a:rPr lang="en-SG" sz="2800" u="sng" dirty="0" smtClean="0">
                <a:solidFill>
                  <a:schemeClr val="bg1"/>
                </a:solidFill>
                <a:latin typeface="Arial" pitchFamily="34" charset="0"/>
                <a:cs typeface="Arial" pitchFamily="34" charset="0"/>
              </a:rPr>
              <a:t>How can you speak good, when you are evil</a:t>
            </a:r>
            <a:r>
              <a:rPr lang="en-SG" sz="2800" dirty="0" smtClean="0">
                <a:solidFill>
                  <a:schemeClr val="bg1"/>
                </a:solidFill>
                <a:latin typeface="Arial" pitchFamily="34" charset="0"/>
                <a:cs typeface="Arial" pitchFamily="34" charset="0"/>
              </a:rPr>
              <a:t>? For out of the abundance of the heart the mouth speaks. The good person out of his good treasure brings forth good, and the evil person out of his evil treasure brings forth evil. I tell you, </a:t>
            </a:r>
            <a:r>
              <a:rPr lang="en-SG" sz="2800" u="sng" dirty="0" smtClean="0">
                <a:solidFill>
                  <a:schemeClr val="bg1"/>
                </a:solidFill>
                <a:latin typeface="Arial" pitchFamily="34" charset="0"/>
                <a:cs typeface="Arial" pitchFamily="34" charset="0"/>
              </a:rPr>
              <a:t>on the day of judgment people will give account for every careless word they speak, for by your words you will be justified, and by your words you will be condemned</a:t>
            </a:r>
            <a:r>
              <a:rPr lang="en-SG" sz="2800" dirty="0" smtClean="0">
                <a:solidFill>
                  <a:schemeClr val="bg1"/>
                </a:solidFill>
                <a:latin typeface="Arial" pitchFamily="34" charset="0"/>
                <a:cs typeface="Arial" pitchFamily="34" charset="0"/>
              </a:rPr>
              <a:t>.” </a:t>
            </a:r>
          </a:p>
          <a:p>
            <a:r>
              <a:rPr lang="en-SG" sz="2800" dirty="0" smtClean="0">
                <a:solidFill>
                  <a:schemeClr val="bg1"/>
                </a:solidFill>
                <a:latin typeface="Arial" pitchFamily="34" charset="0"/>
                <a:cs typeface="Arial" pitchFamily="34" charset="0"/>
              </a:rPr>
              <a:t>(Matt 12:33-37)</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281936"/>
          </a:xfrm>
        </p:spPr>
        <p:txBody>
          <a:bodyPr>
            <a:normAutofit/>
          </a:bodyPr>
          <a:lstStyle/>
          <a:p>
            <a:r>
              <a:rPr lang="en-SG" sz="2800" dirty="0" smtClean="0">
                <a:solidFill>
                  <a:schemeClr val="bg1"/>
                </a:solidFill>
                <a:latin typeface="Arial" pitchFamily="34" charset="0"/>
                <a:cs typeface="Arial" pitchFamily="34" charset="0"/>
              </a:rPr>
              <a:t>“</a:t>
            </a:r>
            <a:r>
              <a:rPr lang="en-SG" sz="2800" u="sng" dirty="0" smtClean="0">
                <a:solidFill>
                  <a:schemeClr val="bg1"/>
                </a:solidFill>
                <a:latin typeface="Arial" pitchFamily="34" charset="0"/>
                <a:cs typeface="Arial" pitchFamily="34" charset="0"/>
              </a:rPr>
              <a:t>If a prophet</a:t>
            </a:r>
            <a:r>
              <a:rPr lang="en-SG" sz="2800" dirty="0" smtClean="0">
                <a:solidFill>
                  <a:schemeClr val="bg1"/>
                </a:solidFill>
                <a:latin typeface="Arial" pitchFamily="34" charset="0"/>
                <a:cs typeface="Arial" pitchFamily="34" charset="0"/>
              </a:rPr>
              <a:t> or a dreamer of dreams arises among you and </a:t>
            </a:r>
            <a:r>
              <a:rPr lang="en-SG" sz="2800" u="sng" dirty="0" smtClean="0">
                <a:solidFill>
                  <a:schemeClr val="bg1"/>
                </a:solidFill>
                <a:latin typeface="Arial" pitchFamily="34" charset="0"/>
                <a:cs typeface="Arial" pitchFamily="34" charset="0"/>
              </a:rPr>
              <a:t>gives you a sign or a wonder, and the sign or wonder that he tells you comes to pass</a:t>
            </a:r>
            <a:r>
              <a:rPr lang="en-SG" sz="2800" dirty="0" smtClean="0">
                <a:solidFill>
                  <a:schemeClr val="bg1"/>
                </a:solidFill>
                <a:latin typeface="Arial" pitchFamily="34" charset="0"/>
                <a:cs typeface="Arial" pitchFamily="34" charset="0"/>
              </a:rPr>
              <a:t>, and if he says, ‘Let us go after other gods,’ which you have not known, ‘and let us serve them,’ </a:t>
            </a:r>
            <a:r>
              <a:rPr lang="en-SG" sz="2800" u="sng" dirty="0" smtClean="0">
                <a:solidFill>
                  <a:schemeClr val="bg1"/>
                </a:solidFill>
                <a:latin typeface="Arial" pitchFamily="34" charset="0"/>
                <a:cs typeface="Arial" pitchFamily="34" charset="0"/>
              </a:rPr>
              <a:t>you shall not listen to the words of that prophet</a:t>
            </a:r>
            <a:r>
              <a:rPr lang="en-SG" sz="2800" dirty="0" smtClean="0">
                <a:solidFill>
                  <a:schemeClr val="bg1"/>
                </a:solidFill>
                <a:latin typeface="Arial" pitchFamily="34" charset="0"/>
                <a:cs typeface="Arial" pitchFamily="34" charset="0"/>
              </a:rPr>
              <a:t> or that dreamer of dreams…You shall walk after the LORD your God and fear him and </a:t>
            </a:r>
            <a:r>
              <a:rPr lang="en-SG" sz="2800" u="sng" dirty="0" smtClean="0">
                <a:solidFill>
                  <a:schemeClr val="bg1"/>
                </a:solidFill>
                <a:latin typeface="Arial" pitchFamily="34" charset="0"/>
                <a:cs typeface="Arial" pitchFamily="34" charset="0"/>
              </a:rPr>
              <a:t>keep his commandments and obey his voice</a:t>
            </a:r>
            <a:r>
              <a:rPr lang="en-SG" sz="2800" dirty="0" smtClean="0">
                <a:solidFill>
                  <a:schemeClr val="bg1"/>
                </a:solidFill>
                <a:latin typeface="Arial" pitchFamily="34" charset="0"/>
                <a:cs typeface="Arial" pitchFamily="34" charset="0"/>
              </a:rPr>
              <a:t>, and you shall serve him and hold fast to him.” </a:t>
            </a:r>
          </a:p>
          <a:p>
            <a:r>
              <a:rPr lang="en-SG" sz="2800" dirty="0" smtClean="0">
                <a:solidFill>
                  <a:schemeClr val="bg1"/>
                </a:solidFill>
                <a:latin typeface="Arial" pitchFamily="34" charset="0"/>
                <a:cs typeface="Arial" pitchFamily="34" charset="0"/>
              </a:rPr>
              <a:t>(Deut 13:1-5)</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6712"/>
            <a:ext cx="9144000" cy="4992555"/>
          </a:xfrm>
        </p:spPr>
        <p:txBody>
          <a:bodyPr>
            <a:normAutofit/>
          </a:bodyPr>
          <a:lstStyle/>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No Regard for Scriptures - </a:t>
            </a:r>
            <a:r>
              <a:rPr lang="en-SG" sz="2800" dirty="0" smtClean="0">
                <a:solidFill>
                  <a:schemeClr val="bg1"/>
                </a:solidFill>
                <a:latin typeface="Arial" pitchFamily="34" charset="0"/>
                <a:cs typeface="Arial" pitchFamily="34" charset="0"/>
              </a:rPr>
              <a:t>“workers of Lawlessness…” (23:28; 24:12; 2 </a:t>
            </a:r>
            <a:r>
              <a:rPr lang="en-SG" sz="2800" dirty="0" err="1" smtClean="0">
                <a:solidFill>
                  <a:schemeClr val="bg1"/>
                </a:solidFill>
                <a:latin typeface="Arial" pitchFamily="34" charset="0"/>
                <a:cs typeface="Arial" pitchFamily="34" charset="0"/>
              </a:rPr>
              <a:t>Thess</a:t>
            </a:r>
            <a:r>
              <a:rPr lang="en-SG" sz="2800" dirty="0" smtClean="0">
                <a:solidFill>
                  <a:schemeClr val="bg1"/>
                </a:solidFill>
                <a:latin typeface="Arial" pitchFamily="34" charset="0"/>
                <a:cs typeface="Arial" pitchFamily="34" charset="0"/>
              </a:rPr>
              <a:t> 2:3,7-9) </a:t>
            </a:r>
          </a:p>
          <a:p>
            <a:pPr marL="266700"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They Twisted Scriptures. </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2696"/>
            <a:ext cx="9144000" cy="5589240"/>
          </a:xfrm>
        </p:spPr>
        <p:txBody>
          <a:bodyPr>
            <a:normAutofit/>
          </a:bodyPr>
          <a:lstStyle/>
          <a:p>
            <a:r>
              <a:rPr lang="en-SG" sz="2800" dirty="0" smtClean="0">
                <a:solidFill>
                  <a:schemeClr val="bg1"/>
                </a:solidFill>
                <a:latin typeface="Arial" pitchFamily="34" charset="0"/>
                <a:cs typeface="Arial" pitchFamily="34" charset="0"/>
              </a:rPr>
              <a:t>“I know that after my departure fierce wolves will come in among you, not sparing the flock; and from among your own selves will arise men </a:t>
            </a:r>
            <a:r>
              <a:rPr lang="en-SG" sz="2800" u="sng" dirty="0" smtClean="0">
                <a:solidFill>
                  <a:schemeClr val="bg1"/>
                </a:solidFill>
                <a:latin typeface="Arial" pitchFamily="34" charset="0"/>
                <a:cs typeface="Arial" pitchFamily="34" charset="0"/>
              </a:rPr>
              <a:t>speaking twisted things</a:t>
            </a:r>
            <a:r>
              <a:rPr lang="en-SG" sz="2800" dirty="0" smtClean="0">
                <a:solidFill>
                  <a:schemeClr val="bg1"/>
                </a:solidFill>
                <a:latin typeface="Arial" pitchFamily="34" charset="0"/>
                <a:cs typeface="Arial" pitchFamily="34" charset="0"/>
              </a:rPr>
              <a:t>, to draw away the disciples after them.” </a:t>
            </a:r>
          </a:p>
          <a:p>
            <a:r>
              <a:rPr lang="en-SG" sz="2800" dirty="0" smtClean="0">
                <a:solidFill>
                  <a:schemeClr val="bg1"/>
                </a:solidFill>
                <a:latin typeface="Arial" pitchFamily="34" charset="0"/>
                <a:cs typeface="Arial" pitchFamily="34" charset="0"/>
              </a:rPr>
              <a:t>(Acts 20:29-30)</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2696"/>
            <a:ext cx="9144000" cy="5589240"/>
          </a:xfrm>
        </p:spPr>
        <p:txBody>
          <a:bodyPr>
            <a:normAutofit/>
          </a:bodyPr>
          <a:lstStyle/>
          <a:p>
            <a:r>
              <a:rPr lang="en-SG" sz="2800" dirty="0" smtClean="0">
                <a:solidFill>
                  <a:schemeClr val="bg1"/>
                </a:solidFill>
                <a:latin typeface="Arial" pitchFamily="34" charset="0"/>
                <a:cs typeface="Arial" pitchFamily="34" charset="0"/>
              </a:rPr>
              <a:t>“There are some things in them that are hard to understand, which the ignorant and unstable </a:t>
            </a:r>
            <a:r>
              <a:rPr lang="en-SG" sz="2800" u="sng" dirty="0" smtClean="0">
                <a:solidFill>
                  <a:schemeClr val="bg1"/>
                </a:solidFill>
                <a:latin typeface="Arial" pitchFamily="34" charset="0"/>
                <a:cs typeface="Arial" pitchFamily="34" charset="0"/>
              </a:rPr>
              <a:t>twist</a:t>
            </a:r>
            <a:r>
              <a:rPr lang="en-SG" sz="2800" dirty="0" smtClean="0">
                <a:solidFill>
                  <a:schemeClr val="bg1"/>
                </a:solidFill>
                <a:latin typeface="Arial" pitchFamily="34" charset="0"/>
                <a:cs typeface="Arial" pitchFamily="34" charset="0"/>
              </a:rPr>
              <a:t> to their own destruction, </a:t>
            </a:r>
            <a:r>
              <a:rPr lang="en-SG" sz="2800" u="sng" dirty="0" smtClean="0">
                <a:solidFill>
                  <a:schemeClr val="bg1"/>
                </a:solidFill>
                <a:latin typeface="Arial" pitchFamily="34" charset="0"/>
                <a:cs typeface="Arial" pitchFamily="34" charset="0"/>
              </a:rPr>
              <a:t>as they do the other Scriptures</a:t>
            </a:r>
            <a:r>
              <a:rPr lang="en-SG" sz="2800" dirty="0" smtClean="0">
                <a:solidFill>
                  <a:schemeClr val="bg1"/>
                </a:solidFill>
                <a:latin typeface="Arial" pitchFamily="34" charset="0"/>
                <a:cs typeface="Arial" pitchFamily="34" charset="0"/>
              </a:rPr>
              <a:t>. You therefore, beloved, knowing this beforehand, take care that you are not carried away with the error of lawless people and lose your own stability.” </a:t>
            </a:r>
          </a:p>
          <a:p>
            <a:r>
              <a:rPr lang="en-SG" sz="2800" dirty="0" smtClean="0">
                <a:solidFill>
                  <a:schemeClr val="bg1"/>
                </a:solidFill>
                <a:latin typeface="Arial" pitchFamily="34" charset="0"/>
                <a:cs typeface="Arial" pitchFamily="34" charset="0"/>
              </a:rPr>
              <a:t>(2 Pet 3:16-17)</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80728"/>
            <a:ext cx="9144000" cy="4848539"/>
          </a:xfrm>
        </p:spPr>
        <p:txBody>
          <a:bodyPr>
            <a:normAutofit/>
          </a:bodyPr>
          <a:lstStyle/>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No Regard for Scriptures - </a:t>
            </a:r>
            <a:r>
              <a:rPr lang="en-SG" sz="2800" dirty="0" smtClean="0">
                <a:solidFill>
                  <a:schemeClr val="bg1"/>
                </a:solidFill>
                <a:latin typeface="Arial" pitchFamily="34" charset="0"/>
                <a:cs typeface="Arial" pitchFamily="34" charset="0"/>
              </a:rPr>
              <a:t>“workers of Lawlessness…” (23:28; 24:12; 2 </a:t>
            </a:r>
            <a:r>
              <a:rPr lang="en-SG" sz="2800" dirty="0" err="1" smtClean="0">
                <a:solidFill>
                  <a:schemeClr val="bg1"/>
                </a:solidFill>
                <a:latin typeface="Arial" pitchFamily="34" charset="0"/>
                <a:cs typeface="Arial" pitchFamily="34" charset="0"/>
              </a:rPr>
              <a:t>Thess</a:t>
            </a:r>
            <a:r>
              <a:rPr lang="en-SG" sz="2800" dirty="0" smtClean="0">
                <a:solidFill>
                  <a:schemeClr val="bg1"/>
                </a:solidFill>
                <a:latin typeface="Arial" pitchFamily="34" charset="0"/>
                <a:cs typeface="Arial" pitchFamily="34" charset="0"/>
              </a:rPr>
              <a:t> 2:3,7-9) </a:t>
            </a:r>
          </a:p>
          <a:p>
            <a:pPr marL="266700"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They Twisted Scriptures. </a:t>
            </a:r>
            <a:endParaRPr lang="en-SG" dirty="0" smtClean="0">
              <a:solidFill>
                <a:schemeClr val="bg1"/>
              </a:solidFill>
              <a:latin typeface="Arial" pitchFamily="34" charset="0"/>
              <a:cs typeface="Arial" pitchFamily="34" charset="0"/>
            </a:endParaRPr>
          </a:p>
          <a:p>
            <a:pPr marL="266700"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They Cleverly Devised Myths. </a:t>
            </a:r>
            <a:endParaRPr lang="en-SG" sz="26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2696"/>
            <a:ext cx="9144000" cy="5589240"/>
          </a:xfrm>
        </p:spPr>
        <p:txBody>
          <a:bodyPr>
            <a:normAutofit/>
          </a:bodyPr>
          <a:lstStyle/>
          <a:p>
            <a:r>
              <a:rPr lang="en-SG" sz="2800" dirty="0" smtClean="0">
                <a:solidFill>
                  <a:schemeClr val="bg1"/>
                </a:solidFill>
                <a:latin typeface="Arial" pitchFamily="34" charset="0"/>
                <a:cs typeface="Arial" pitchFamily="34" charset="0"/>
              </a:rPr>
              <a:t>“For the time is coming when people </a:t>
            </a:r>
            <a:r>
              <a:rPr lang="en-SG" sz="2800" u="sng" dirty="0" smtClean="0">
                <a:solidFill>
                  <a:schemeClr val="bg1"/>
                </a:solidFill>
                <a:latin typeface="Arial" pitchFamily="34" charset="0"/>
                <a:cs typeface="Arial" pitchFamily="34" charset="0"/>
              </a:rPr>
              <a:t>will not endure sound teaching</a:t>
            </a:r>
            <a:r>
              <a:rPr lang="en-SG" sz="2800" dirty="0" smtClean="0">
                <a:solidFill>
                  <a:schemeClr val="bg1"/>
                </a:solidFill>
                <a:latin typeface="Arial" pitchFamily="34" charset="0"/>
                <a:cs typeface="Arial" pitchFamily="34" charset="0"/>
              </a:rPr>
              <a:t>, but having itching ears they will accumulate for themselves teachers to suit their own passions, and will turn away from listening to the truth and </a:t>
            </a:r>
            <a:r>
              <a:rPr lang="en-SG" sz="2800" u="sng" dirty="0" smtClean="0">
                <a:solidFill>
                  <a:schemeClr val="bg1"/>
                </a:solidFill>
                <a:latin typeface="Arial" pitchFamily="34" charset="0"/>
                <a:cs typeface="Arial" pitchFamily="34" charset="0"/>
              </a:rPr>
              <a:t>wander off into myths</a:t>
            </a:r>
            <a:r>
              <a:rPr lang="en-SG" sz="2800" dirty="0" smtClean="0">
                <a:solidFill>
                  <a:schemeClr val="bg1"/>
                </a:solidFill>
                <a:latin typeface="Arial" pitchFamily="34" charset="0"/>
                <a:cs typeface="Arial" pitchFamily="34" charset="0"/>
              </a:rPr>
              <a:t>.” </a:t>
            </a:r>
          </a:p>
          <a:p>
            <a:r>
              <a:rPr lang="en-SG" sz="2800" dirty="0" smtClean="0">
                <a:solidFill>
                  <a:schemeClr val="bg1"/>
                </a:solidFill>
                <a:latin typeface="Arial" pitchFamily="34" charset="0"/>
                <a:cs typeface="Arial" pitchFamily="34" charset="0"/>
              </a:rPr>
              <a:t>(2 Tim 4:3-4)</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2696"/>
            <a:ext cx="9144000" cy="5589240"/>
          </a:xfrm>
        </p:spPr>
        <p:txBody>
          <a:bodyPr>
            <a:normAutofit/>
          </a:bodyPr>
          <a:lstStyle/>
          <a:p>
            <a:r>
              <a:rPr lang="en-SG" sz="2800" dirty="0" smtClean="0">
                <a:solidFill>
                  <a:schemeClr val="bg1"/>
                </a:solidFill>
                <a:latin typeface="Arial" pitchFamily="34" charset="0"/>
                <a:cs typeface="Arial" pitchFamily="34" charset="0"/>
              </a:rPr>
              <a:t>“For we did not follow </a:t>
            </a:r>
            <a:r>
              <a:rPr lang="en-SG" sz="2800" u="sng" dirty="0" smtClean="0">
                <a:solidFill>
                  <a:schemeClr val="bg1"/>
                </a:solidFill>
                <a:latin typeface="Arial" pitchFamily="34" charset="0"/>
                <a:cs typeface="Arial" pitchFamily="34" charset="0"/>
              </a:rPr>
              <a:t>cleverly devised myths</a:t>
            </a:r>
            <a:r>
              <a:rPr lang="en-SG" sz="2800" dirty="0" smtClean="0">
                <a:solidFill>
                  <a:schemeClr val="bg1"/>
                </a:solidFill>
                <a:latin typeface="Arial" pitchFamily="34" charset="0"/>
                <a:cs typeface="Arial" pitchFamily="34" charset="0"/>
              </a:rPr>
              <a:t> when we made known to you the power and coming of our Lord Jesus Christ, but we were eyewitnesses of his majesty.” </a:t>
            </a:r>
          </a:p>
          <a:p>
            <a:r>
              <a:rPr lang="en-SG" sz="2800" dirty="0" smtClean="0">
                <a:solidFill>
                  <a:schemeClr val="bg1"/>
                </a:solidFill>
                <a:latin typeface="Arial" pitchFamily="34" charset="0"/>
                <a:cs typeface="Arial" pitchFamily="34" charset="0"/>
              </a:rPr>
              <a:t>(2 Pet 1:16)</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829267"/>
          </a:xfrm>
        </p:spPr>
        <p:txBody>
          <a:bodyPr>
            <a:normAutofit/>
          </a:bodyPr>
          <a:lstStyle/>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No Regard for Scriptures - </a:t>
            </a:r>
            <a:r>
              <a:rPr lang="en-SG" sz="2800" dirty="0" smtClean="0">
                <a:solidFill>
                  <a:schemeClr val="bg1"/>
                </a:solidFill>
                <a:latin typeface="Arial" pitchFamily="34" charset="0"/>
                <a:cs typeface="Arial" pitchFamily="34" charset="0"/>
              </a:rPr>
              <a:t>“workers of Lawlessness…” (23:28; 24:12; 2 </a:t>
            </a:r>
            <a:r>
              <a:rPr lang="en-SG" sz="2800" dirty="0" err="1" smtClean="0">
                <a:solidFill>
                  <a:schemeClr val="bg1"/>
                </a:solidFill>
                <a:latin typeface="Arial" pitchFamily="34" charset="0"/>
                <a:cs typeface="Arial" pitchFamily="34" charset="0"/>
              </a:rPr>
              <a:t>Thess</a:t>
            </a:r>
            <a:r>
              <a:rPr lang="en-SG" sz="2800" dirty="0" smtClean="0">
                <a:solidFill>
                  <a:schemeClr val="bg1"/>
                </a:solidFill>
                <a:latin typeface="Arial" pitchFamily="34" charset="0"/>
                <a:cs typeface="Arial" pitchFamily="34" charset="0"/>
              </a:rPr>
              <a:t> 2:3,7-9) </a:t>
            </a:r>
          </a:p>
          <a:p>
            <a:pPr marL="266700"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a:t>
            </a:r>
            <a:r>
              <a:rPr lang="en-SG" dirty="0" smtClean="0">
                <a:solidFill>
                  <a:srgbClr val="FFFF00"/>
                </a:solidFill>
                <a:latin typeface="Arial" pitchFamily="34" charset="0"/>
                <a:cs typeface="Arial" pitchFamily="34" charset="0"/>
              </a:rPr>
              <a:t>Some Twisted Scriptures &amp; Cleverly Devised Myths. </a:t>
            </a:r>
            <a:endParaRPr lang="en-SG" dirty="0" smtClean="0">
              <a:solidFill>
                <a:schemeClr val="bg1"/>
              </a:solidFill>
              <a:latin typeface="Arial" pitchFamily="34" charset="0"/>
              <a:cs typeface="Arial" pitchFamily="34" charset="0"/>
            </a:endParaRPr>
          </a:p>
          <a:p>
            <a:pPr marL="542925" lvl="2" algn="l">
              <a:lnSpc>
                <a:spcPct val="125000"/>
              </a:lnSpc>
              <a:spcBef>
                <a:spcPts val="0"/>
              </a:spcBef>
              <a:buFont typeface="Arial" pitchFamily="34" charset="0"/>
              <a:buChar char="•"/>
            </a:pPr>
            <a:r>
              <a:rPr lang="en-SG" dirty="0" smtClean="0">
                <a:solidFill>
                  <a:schemeClr val="bg1"/>
                </a:solidFill>
                <a:latin typeface="Arial" pitchFamily="34" charset="0"/>
                <a:cs typeface="Arial" pitchFamily="34" charset="0"/>
              </a:rPr>
              <a:t> Holy Communion is God’s “prosperity” plan.</a:t>
            </a:r>
          </a:p>
          <a:p>
            <a:pPr marL="542925" lvl="2" algn="l">
              <a:lnSpc>
                <a:spcPct val="125000"/>
              </a:lnSpc>
              <a:spcBef>
                <a:spcPts val="0"/>
              </a:spcBef>
              <a:buFont typeface="Arial" pitchFamily="34" charset="0"/>
              <a:buChar char="•"/>
            </a:pPr>
            <a:r>
              <a:rPr lang="en-SG" dirty="0" smtClean="0">
                <a:solidFill>
                  <a:schemeClr val="bg1"/>
                </a:solidFill>
                <a:latin typeface="Arial" pitchFamily="34" charset="0"/>
                <a:cs typeface="Arial" pitchFamily="34" charset="0"/>
              </a:rPr>
              <a:t> Olive Oil is the “Blood of Jesus” to heal.</a:t>
            </a:r>
          </a:p>
          <a:p>
            <a:pPr marL="542925" lvl="2" algn="l">
              <a:lnSpc>
                <a:spcPct val="125000"/>
              </a:lnSpc>
              <a:spcBef>
                <a:spcPts val="0"/>
              </a:spcBef>
              <a:buFont typeface="Arial" pitchFamily="34" charset="0"/>
              <a:buChar char="•"/>
            </a:pPr>
            <a:r>
              <a:rPr lang="en-SG" dirty="0" smtClean="0">
                <a:solidFill>
                  <a:schemeClr val="bg1"/>
                </a:solidFill>
                <a:latin typeface="Arial" pitchFamily="34" charset="0"/>
                <a:cs typeface="Arial" pitchFamily="34" charset="0"/>
              </a:rPr>
              <a:t> There is no need for Teachings on Sins/Repentance.</a:t>
            </a:r>
            <a:endParaRPr lang="en-SG" dirty="0">
              <a:solidFill>
                <a:schemeClr val="bg1"/>
              </a:solidFill>
              <a:latin typeface="Arial" pitchFamily="34" charset="0"/>
              <a:cs typeface="Arial" pitchFamily="34" charset="0"/>
            </a:endParaRPr>
          </a:p>
          <a:p>
            <a:pPr marL="542925" lvl="2" algn="l">
              <a:lnSpc>
                <a:spcPct val="125000"/>
              </a:lnSpc>
              <a:spcBef>
                <a:spcPts val="0"/>
              </a:spcBef>
              <a:buFont typeface="Arial" pitchFamily="34" charset="0"/>
              <a:buChar char="•"/>
            </a:pPr>
            <a:r>
              <a:rPr lang="en-SG" dirty="0" smtClean="0">
                <a:solidFill>
                  <a:schemeClr val="bg1"/>
                </a:solidFill>
                <a:latin typeface="Arial" pitchFamily="34" charset="0"/>
                <a:cs typeface="Arial" pitchFamily="34" charset="0"/>
              </a:rPr>
              <a:t> The Law of God enslaves and is no Good for us.</a:t>
            </a:r>
          </a:p>
          <a:p>
            <a:pPr marL="542925" lvl="2" algn="l">
              <a:lnSpc>
                <a:spcPct val="125000"/>
              </a:lnSpc>
              <a:spcBef>
                <a:spcPts val="0"/>
              </a:spcBef>
              <a:buFont typeface="Arial" pitchFamily="34" charset="0"/>
              <a:buChar char="•"/>
            </a:pPr>
            <a:r>
              <a:rPr lang="en-SG" dirty="0" smtClean="0">
                <a:solidFill>
                  <a:schemeClr val="bg1"/>
                </a:solidFill>
                <a:latin typeface="Arial" pitchFamily="34" charset="0"/>
                <a:cs typeface="Arial" pitchFamily="34" charset="0"/>
              </a:rPr>
              <a:t> God wants us to be Healthy and Wealthy always.</a:t>
            </a:r>
          </a:p>
          <a:p>
            <a:pPr marL="542925" lvl="2" algn="l">
              <a:lnSpc>
                <a:spcPct val="125000"/>
              </a:lnSpc>
              <a:spcBef>
                <a:spcPts val="0"/>
              </a:spcBef>
              <a:buFont typeface="Arial" pitchFamily="34" charset="0"/>
              <a:buChar char="•"/>
            </a:pPr>
            <a:r>
              <a:rPr lang="en-SG" dirty="0" smtClean="0">
                <a:solidFill>
                  <a:schemeClr val="bg1"/>
                </a:solidFill>
                <a:latin typeface="Arial" pitchFamily="34" charset="0"/>
                <a:cs typeface="Arial" pitchFamily="34" charset="0"/>
              </a:rPr>
              <a:t> Speaking in Tongues is a sign of Baptism of Spirit.</a:t>
            </a:r>
          </a:p>
          <a:p>
            <a:pPr marL="542925" lvl="2" algn="l">
              <a:lnSpc>
                <a:spcPct val="125000"/>
              </a:lnSpc>
              <a:spcBef>
                <a:spcPts val="0"/>
              </a:spcBef>
              <a:buFont typeface="Arial" pitchFamily="34" charset="0"/>
              <a:buChar char="•"/>
            </a:pPr>
            <a:r>
              <a:rPr lang="en-SG" dirty="0" smtClean="0">
                <a:solidFill>
                  <a:schemeClr val="bg1"/>
                </a:solidFill>
                <a:latin typeface="Arial" pitchFamily="34" charset="0"/>
                <a:cs typeface="Arial" pitchFamily="34" charset="0"/>
              </a:rPr>
              <a:t> Faith is Name-it and Claim-it.</a:t>
            </a:r>
          </a:p>
          <a:p>
            <a:pPr marL="542925" lvl="2" algn="l">
              <a:lnSpc>
                <a:spcPct val="125000"/>
              </a:lnSpc>
              <a:spcBef>
                <a:spcPts val="0"/>
              </a:spcBef>
              <a:buFont typeface="Arial" pitchFamily="34" charset="0"/>
              <a:buChar char="•"/>
            </a:pPr>
            <a:r>
              <a:rPr lang="en-SG" dirty="0" smtClean="0">
                <a:solidFill>
                  <a:schemeClr val="bg1"/>
                </a:solidFill>
                <a:latin typeface="Arial" pitchFamily="34" charset="0"/>
                <a:cs typeface="Arial" pitchFamily="34" charset="0"/>
              </a:rPr>
              <a:t> Salvation = Christ + Something + Someone else.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9c4eRqaoi.png"/>
          <p:cNvPicPr>
            <a:picLocks noChangeAspect="1"/>
          </p:cNvPicPr>
          <p:nvPr/>
        </p:nvPicPr>
        <p:blipFill>
          <a:blip r:embed="rId3" cstate="print"/>
          <a:stretch>
            <a:fillRect/>
          </a:stretch>
        </p:blipFill>
        <p:spPr>
          <a:xfrm>
            <a:off x="4139952" y="1988840"/>
            <a:ext cx="960918" cy="96091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ospeh prince.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9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0648"/>
            <a:ext cx="9144000" cy="5568619"/>
          </a:xfrm>
        </p:spPr>
        <p:txBody>
          <a:bodyPr>
            <a:normAutofit fontScale="92500"/>
          </a:bodyPr>
          <a:lstStyle/>
          <a:p>
            <a:r>
              <a:rPr lang="en-SG" sz="2600" dirty="0" smtClean="0">
                <a:solidFill>
                  <a:schemeClr val="bg1"/>
                </a:solidFill>
                <a:latin typeface="Abadi MT Condensed" pitchFamily="34" charset="0"/>
              </a:rPr>
              <a:t>"As long as we are here on earth, our bodies are subject to the ageing process, which is part of the divine sentence. All our bodies are decaying every day. Our brain cells are dying daily. The Holy Communion is God's solution for us to stop the decay. And even your friends will see the results. They will begin to ask you, "Hey, why do you seem to look younger and younger? You never seem to age!“ One day, when we get to heaven, we will have brand new bodies that never grow old, never tire and never look bad. Meanwhile, the Lord's Supper is how God helps us offset this process of ageing and walk in divine health. Every time you partake, you are reversing the effects of the curse or divine judgment in your body...” </a:t>
            </a:r>
          </a:p>
          <a:p>
            <a:r>
              <a:rPr lang="en-SG" dirty="0" smtClean="0">
                <a:solidFill>
                  <a:srgbClr val="FFFF00"/>
                </a:solidFill>
                <a:latin typeface="Abadi MT Condensed" pitchFamily="34" charset="0"/>
              </a:rPr>
              <a:t>- </a:t>
            </a:r>
            <a:r>
              <a:rPr lang="en-SG" i="1" dirty="0" smtClean="0">
                <a:solidFill>
                  <a:srgbClr val="FFFF00"/>
                </a:solidFill>
                <a:latin typeface="Abadi MT Condensed" pitchFamily="34" charset="0"/>
              </a:rPr>
              <a:t>Health and Wholeness through the Holy Communion, JP.</a:t>
            </a:r>
            <a:endParaRPr lang="en-SG" b="1" dirty="0" smtClean="0">
              <a:solidFill>
                <a:srgbClr val="FFFF00"/>
              </a:solidFill>
              <a:latin typeface="Abadi MT Condensed"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2696"/>
            <a:ext cx="9144000" cy="5136571"/>
          </a:xfrm>
        </p:spPr>
        <p:txBody>
          <a:bodyPr>
            <a:normAutofit/>
          </a:bodyPr>
          <a:lstStyle/>
          <a:p>
            <a:pPr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Ulterior Motives</a:t>
            </a:r>
            <a:r>
              <a:rPr lang="en-SG" sz="2800" dirty="0" smtClean="0">
                <a:solidFill>
                  <a:schemeClr val="bg1"/>
                </a:solidFill>
                <a:latin typeface="Arial" pitchFamily="34" charset="0"/>
                <a:cs typeface="Arial" pitchFamily="34" charset="0"/>
              </a:rPr>
              <a:t> - “ravenous wolves…”(Acts 20:18-35)</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False Prophets are </a:t>
            </a:r>
            <a:r>
              <a:rPr lang="en-SG" dirty="0" smtClean="0">
                <a:solidFill>
                  <a:srgbClr val="FFFF00"/>
                </a:solidFill>
                <a:latin typeface="Arial" pitchFamily="34" charset="0"/>
                <a:cs typeface="Arial" pitchFamily="34" charset="0"/>
              </a:rPr>
              <a:t>Motivated by Personal Gain. </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True Prophets are </a:t>
            </a:r>
            <a:r>
              <a:rPr lang="en-SG" dirty="0" smtClean="0">
                <a:solidFill>
                  <a:srgbClr val="FFFF00"/>
                </a:solidFill>
                <a:latin typeface="Arial" pitchFamily="34" charset="0"/>
                <a:cs typeface="Arial" pitchFamily="34" charset="0"/>
              </a:rPr>
              <a:t>Motivated to Grow Believers Spiritually.</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9c4eRqaoi.png"/>
          <p:cNvPicPr>
            <a:picLocks noChangeAspect="1"/>
          </p:cNvPicPr>
          <p:nvPr/>
        </p:nvPicPr>
        <p:blipFill>
          <a:blip r:embed="rId3" cstate="print"/>
          <a:stretch>
            <a:fillRect/>
          </a:stretch>
        </p:blipFill>
        <p:spPr>
          <a:xfrm>
            <a:off x="539552" y="2276872"/>
            <a:ext cx="1680998" cy="1680998"/>
          </a:xfrm>
          <a:prstGeom prst="rect">
            <a:avLst/>
          </a:prstGeom>
        </p:spPr>
      </p:pic>
      <p:pic>
        <p:nvPicPr>
          <p:cNvPr id="8" name="Picture 7" descr="9c4eRqaoi.png"/>
          <p:cNvPicPr>
            <a:picLocks noChangeAspect="1"/>
          </p:cNvPicPr>
          <p:nvPr/>
        </p:nvPicPr>
        <p:blipFill>
          <a:blip r:embed="rId4" cstate="print"/>
          <a:stretch>
            <a:fillRect/>
          </a:stretch>
        </p:blipFill>
        <p:spPr>
          <a:xfrm>
            <a:off x="4788024" y="2348880"/>
            <a:ext cx="960918" cy="960918"/>
          </a:xfrm>
          <a:prstGeom prst="rect">
            <a:avLst/>
          </a:prstGeom>
        </p:spPr>
      </p:pic>
      <p:pic>
        <p:nvPicPr>
          <p:cNvPr id="9" name="Picture 8" descr="9c4eRqaoi.png"/>
          <p:cNvPicPr>
            <a:picLocks noChangeAspect="1"/>
          </p:cNvPicPr>
          <p:nvPr/>
        </p:nvPicPr>
        <p:blipFill>
          <a:blip r:embed="rId5" cstate="print"/>
          <a:stretch>
            <a:fillRect/>
          </a:stretch>
        </p:blipFill>
        <p:spPr>
          <a:xfrm>
            <a:off x="6084168" y="3789040"/>
            <a:ext cx="1584176" cy="158417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p:spPr>
        <p:txBody>
          <a:bodyPr>
            <a:normAutofit/>
          </a:bodyPr>
          <a:lstStyle/>
          <a:p>
            <a:r>
              <a:rPr lang="en-SG" sz="3200" b="1" u="sng" dirty="0" smtClean="0">
                <a:solidFill>
                  <a:srgbClr val="FFFF00"/>
                </a:solidFill>
                <a:latin typeface="Arial" pitchFamily="34" charset="0"/>
                <a:cs typeface="Arial" pitchFamily="34" charset="0"/>
              </a:rPr>
              <a:t>3. The Condemnations of False Prophets</a:t>
            </a:r>
            <a:endParaRPr lang="en-SG" sz="32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4536504"/>
          </a:xfrm>
        </p:spPr>
        <p:txBody>
          <a:bodyPr>
            <a:normAutofit/>
          </a:bodyPr>
          <a:lstStyle/>
          <a:p>
            <a:pPr algn="l">
              <a:buFont typeface="Arial" pitchFamily="34" charset="0"/>
              <a:buChar char="•"/>
            </a:pPr>
            <a:r>
              <a:rPr lang="en-SG" sz="2800" dirty="0" smtClean="0">
                <a:solidFill>
                  <a:srgbClr val="FFFF00"/>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Rejection of Lip-service</a:t>
            </a:r>
            <a:r>
              <a:rPr lang="en-SG" sz="2800" dirty="0" smtClean="0">
                <a:solidFill>
                  <a:schemeClr val="bg1"/>
                </a:solidFill>
                <a:latin typeface="Arial" pitchFamily="34" charset="0"/>
                <a:cs typeface="Arial" pitchFamily="34" charset="0"/>
              </a:rPr>
              <a:t> “Not everyone who says to me…” (7:21).</a:t>
            </a:r>
          </a:p>
          <a:p>
            <a:pPr algn="l">
              <a:buFont typeface="Arial" pitchFamily="34" charset="0"/>
              <a:buChar char="•"/>
            </a:pPr>
            <a:r>
              <a:rPr lang="en-SG" sz="2800" dirty="0" smtClean="0">
                <a:solidFill>
                  <a:srgbClr val="FFFF00"/>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Rejection of Deeds</a:t>
            </a:r>
            <a:r>
              <a:rPr lang="en-SG" sz="2800" dirty="0" smtClean="0">
                <a:solidFill>
                  <a:srgbClr val="FFFF00"/>
                </a:solidFill>
                <a:latin typeface="Arial" pitchFamily="34" charset="0"/>
                <a:cs typeface="Arial" pitchFamily="34" charset="0"/>
              </a:rPr>
              <a:t> </a:t>
            </a:r>
            <a:r>
              <a:rPr lang="en-SG" sz="2800" dirty="0" smtClean="0">
                <a:solidFill>
                  <a:schemeClr val="bg1"/>
                </a:solidFill>
                <a:latin typeface="Arial" pitchFamily="34" charset="0"/>
                <a:cs typeface="Arial" pitchFamily="34" charset="0"/>
              </a:rPr>
              <a:t>“do many mighty works…I never knew you…” (7:23).</a:t>
            </a:r>
          </a:p>
          <a:p>
            <a:pPr algn="l">
              <a:buFont typeface="Arial" pitchFamily="34" charset="0"/>
              <a:buChar char="•"/>
            </a:pPr>
            <a:r>
              <a:rPr lang="en-SG" sz="2800" dirty="0" smtClean="0">
                <a:solidFill>
                  <a:srgbClr val="FFFF00"/>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Rejection of Fellowship and Salvation</a:t>
            </a:r>
            <a:r>
              <a:rPr lang="en-SG" sz="2800" dirty="0" smtClean="0">
                <a:solidFill>
                  <a:schemeClr val="bg1"/>
                </a:solidFill>
                <a:latin typeface="Arial" pitchFamily="34" charset="0"/>
                <a:cs typeface="Arial" pitchFamily="34" charset="0"/>
              </a:rPr>
              <a:t> “Depart from me…” (7:23).</a:t>
            </a:r>
            <a:endParaRPr lang="en-SG" sz="2800"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p:spPr>
        <p:txBody>
          <a:bodyPr>
            <a:normAutofit/>
          </a:bodyPr>
          <a:lstStyle/>
          <a:p>
            <a:r>
              <a:rPr lang="en-SG" sz="3200" b="1" u="sng" dirty="0" smtClean="0">
                <a:solidFill>
                  <a:srgbClr val="FFFF00"/>
                </a:solidFill>
                <a:latin typeface="Arial" pitchFamily="34" charset="0"/>
                <a:cs typeface="Arial" pitchFamily="34" charset="0"/>
              </a:rPr>
              <a:t>Conclusion</a:t>
            </a:r>
            <a:endParaRPr lang="en-SG" sz="32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412776"/>
            <a:ext cx="9144000" cy="4512501"/>
          </a:xfrm>
        </p:spPr>
        <p:txBody>
          <a:bodyPr>
            <a:normAutofit/>
          </a:bodyPr>
          <a:lstStyle/>
          <a:p>
            <a:pPr>
              <a:lnSpc>
                <a:spcPct val="150000"/>
              </a:lnSpc>
            </a:pPr>
            <a:r>
              <a:rPr lang="en-SG" sz="2800" dirty="0" smtClean="0">
                <a:solidFill>
                  <a:schemeClr val="bg1"/>
                </a:solidFill>
                <a:latin typeface="Arial" pitchFamily="34" charset="0"/>
                <a:cs typeface="Arial" pitchFamily="34" charset="0"/>
              </a:rPr>
              <a:t> </a:t>
            </a:r>
            <a:r>
              <a:rPr lang="en-SG" sz="2800" b="1" dirty="0" smtClean="0">
                <a:solidFill>
                  <a:schemeClr val="bg1"/>
                </a:solidFill>
                <a:latin typeface="Arial" pitchFamily="34" charset="0"/>
                <a:cs typeface="Arial" pitchFamily="34" charset="0"/>
              </a:rPr>
              <a:t>Spotting False Prophets is a Serious Matter!</a:t>
            </a:r>
          </a:p>
          <a:p>
            <a:pPr>
              <a:lnSpc>
                <a:spcPct val="150000"/>
              </a:lnSpc>
            </a:pPr>
            <a:r>
              <a:rPr lang="en-SG" sz="2800" b="1" dirty="0" smtClean="0">
                <a:solidFill>
                  <a:schemeClr val="bg1"/>
                </a:solidFill>
                <a:latin typeface="Arial" pitchFamily="34" charset="0"/>
                <a:cs typeface="Arial" pitchFamily="34" charset="0"/>
              </a:rPr>
              <a:t> It has both Present &amp; Eternal Consequences! </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9c4eRqaoi.png"/>
          <p:cNvPicPr>
            <a:picLocks noChangeAspect="1"/>
          </p:cNvPicPr>
          <p:nvPr/>
        </p:nvPicPr>
        <p:blipFill>
          <a:blip r:embed="rId3" cstate="print"/>
          <a:stretch>
            <a:fillRect/>
          </a:stretch>
        </p:blipFill>
        <p:spPr>
          <a:xfrm>
            <a:off x="1403648" y="2924944"/>
            <a:ext cx="3744416" cy="37444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900602"/>
      </p:ext>
    </p:extLst>
  </p:cSld>
  <p:clrMapOvr>
    <a:masterClrMapping/>
  </p:clrMapOvr>
  <p:transition xmlns:p14="http://schemas.microsoft.com/office/powerpoint/2010/mai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latin typeface="Arial" charset="0"/>
                <a:ea typeface="ＭＳ Ｐゴシック" charset="0"/>
              </a:rPr>
              <a:t>NT Preaching link at BibleStudyDownloads.org</a:t>
            </a:r>
            <a:endParaRPr lang="en-US" sz="1100" b="1" dirty="0">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0" tIns="45716" rIns="91430" bIns="45716"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10730" eaLnBrk="1" hangingPunct="1"/>
            <a:r>
              <a:rPr lang="en-US" sz="3200" b="1" kern="0" dirty="0">
                <a:solidFill>
                  <a:srgbClr val="FFFFFF"/>
                </a:solidFill>
                <a:latin typeface="Arial" charset="0"/>
                <a:cs typeface="Arial" charset="0"/>
                <a:sym typeface="Helvetica Light"/>
              </a:rPr>
              <a:t>Get this presentation for free!</a:t>
            </a:r>
            <a:endParaRPr lang="en-US" sz="1100" b="1" kern="0" dirty="0">
              <a:solidFill>
                <a:srgbClr val="FFFFFF"/>
              </a:solidFill>
              <a:latin typeface="Arial" charset="0"/>
              <a:cs typeface="Arial" charset="0"/>
              <a:sym typeface="Helvetica Light"/>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1"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030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p:spPr>
        <p:txBody>
          <a:bodyPr>
            <a:normAutofit/>
          </a:bodyPr>
          <a:lstStyle/>
          <a:p>
            <a:r>
              <a:rPr lang="en-SG" sz="3600" b="1" u="sng" dirty="0" smtClean="0">
                <a:solidFill>
                  <a:srgbClr val="FFFF00"/>
                </a:solidFill>
                <a:latin typeface="Arial" pitchFamily="34" charset="0"/>
                <a:cs typeface="Arial" pitchFamily="34" charset="0"/>
              </a:rPr>
              <a:t>Introduction</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412776"/>
            <a:ext cx="9144000" cy="3648405"/>
          </a:xfrm>
        </p:spPr>
        <p:txBody>
          <a:bodyPr>
            <a:normAutofit/>
          </a:bodyPr>
          <a:lstStyle/>
          <a:p>
            <a:pPr>
              <a:lnSpc>
                <a:spcPct val="150000"/>
              </a:lnSpc>
            </a:pPr>
            <a:r>
              <a:rPr lang="en-SG" sz="2800" dirty="0" smtClean="0">
                <a:solidFill>
                  <a:schemeClr val="bg1"/>
                </a:solidFill>
                <a:latin typeface="Arial" pitchFamily="34" charset="0"/>
                <a:cs typeface="Arial" pitchFamily="34" charset="0"/>
              </a:rPr>
              <a:t>Spotting False Prophets is a Serious Matter!</a:t>
            </a:r>
          </a:p>
          <a:p>
            <a:pPr>
              <a:lnSpc>
                <a:spcPct val="150000"/>
              </a:lnSpc>
            </a:pPr>
            <a:r>
              <a:rPr lang="en-SG" sz="2800" dirty="0" smtClean="0">
                <a:solidFill>
                  <a:schemeClr val="bg1"/>
                </a:solidFill>
                <a:latin typeface="Arial" pitchFamily="34" charset="0"/>
                <a:cs typeface="Arial" pitchFamily="34" charset="0"/>
              </a:rPr>
              <a:t> It has Eternal Consequences (Matt 5:20; 7:21-23). </a:t>
            </a:r>
          </a:p>
          <a:p>
            <a:pPr>
              <a:lnSpc>
                <a:spcPct val="150000"/>
              </a:lnSpc>
            </a:pPr>
            <a:r>
              <a:rPr lang="en-SG" sz="2800" dirty="0" smtClean="0">
                <a:solidFill>
                  <a:schemeClr val="bg1"/>
                </a:solidFill>
                <a:latin typeface="Arial" pitchFamily="34" charset="0"/>
                <a:cs typeface="Arial" pitchFamily="34" charset="0"/>
              </a:rPr>
              <a:t>It takes more than Smartness &amp; Sharpness!</a:t>
            </a:r>
          </a:p>
          <a:p>
            <a:pPr>
              <a:lnSpc>
                <a:spcPct val="150000"/>
              </a:lnSpc>
            </a:pPr>
            <a:r>
              <a:rPr lang="en-SG" sz="2800" dirty="0" smtClean="0">
                <a:solidFill>
                  <a:schemeClr val="bg1"/>
                </a:solidFill>
                <a:latin typeface="Arial" pitchFamily="34" charset="0"/>
                <a:cs typeface="Arial" pitchFamily="34" charset="0"/>
              </a:rPr>
              <a:t>It takes Spiritual Discernment!</a:t>
            </a:r>
          </a:p>
          <a:p>
            <a:pPr>
              <a:lnSpc>
                <a:spcPct val="150000"/>
              </a:lnSpc>
              <a:buFont typeface="Arial" charset="0"/>
              <a:buChar char="•"/>
            </a:pPr>
            <a:endParaRPr lang="en-SG" sz="2800"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p:spPr>
        <p:txBody>
          <a:bodyPr>
            <a:normAutofit/>
          </a:bodyPr>
          <a:lstStyle/>
          <a:p>
            <a:r>
              <a:rPr lang="en-SG" sz="3600" b="1" u="sng" dirty="0" smtClean="0">
                <a:solidFill>
                  <a:srgbClr val="FFFF00"/>
                </a:solidFill>
                <a:latin typeface="Arial" pitchFamily="34" charset="0"/>
                <a:cs typeface="Arial" pitchFamily="34" charset="0"/>
              </a:rPr>
              <a:t>The Background</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124744"/>
            <a:ext cx="9144000" cy="5280587"/>
          </a:xfrm>
        </p:spPr>
        <p:txBody>
          <a:bodyPr>
            <a:normAutofit/>
          </a:bodyPr>
          <a:lstStyle/>
          <a:p>
            <a:pPr algn="l">
              <a:lnSpc>
                <a:spcPct val="150000"/>
              </a:lnSpc>
              <a:buFont typeface="Arial" pitchFamily="34" charset="0"/>
              <a:buChar char="•"/>
            </a:pPr>
            <a:r>
              <a:rPr lang="en-SG" sz="2800" dirty="0" smtClean="0">
                <a:solidFill>
                  <a:schemeClr val="bg1"/>
                </a:solidFill>
                <a:latin typeface="Arial" pitchFamily="34" charset="0"/>
                <a:cs typeface="Arial" pitchFamily="34" charset="0"/>
              </a:rPr>
              <a:t> Central Theme of Matthew is </a:t>
            </a:r>
            <a:r>
              <a:rPr lang="en-SG" sz="2800" b="1" u="sng" dirty="0" smtClean="0">
                <a:solidFill>
                  <a:srgbClr val="FFFF00"/>
                </a:solidFill>
                <a:latin typeface="Arial" pitchFamily="34" charset="0"/>
                <a:cs typeface="Arial" pitchFamily="34" charset="0"/>
              </a:rPr>
              <a:t>“God’s Kingdom.”</a:t>
            </a:r>
          </a:p>
          <a:p>
            <a:pPr algn="l">
              <a:lnSpc>
                <a:spcPct val="150000"/>
              </a:lnSpc>
              <a:buFont typeface="Arial" pitchFamily="34" charset="0"/>
              <a:buChar char="•"/>
            </a:pPr>
            <a:r>
              <a:rPr lang="en-SG" sz="2800" dirty="0" smtClean="0">
                <a:solidFill>
                  <a:schemeClr val="bg1"/>
                </a:solidFill>
                <a:latin typeface="Arial" pitchFamily="34" charset="0"/>
                <a:cs typeface="Arial" pitchFamily="34" charset="0"/>
              </a:rPr>
              <a:t> Matthew 5-7 is Jesus’ lengthy exposition on :</a:t>
            </a:r>
          </a:p>
          <a:p>
            <a:pPr marL="266700" lvl="1" algn="l">
              <a:lnSpc>
                <a:spcPct val="150000"/>
              </a:lnSpc>
              <a:buFont typeface="Arial" pitchFamily="34" charset="0"/>
              <a:buChar char="•"/>
            </a:pPr>
            <a:r>
              <a:rPr lang="en-SG" sz="2400" dirty="0" smtClean="0">
                <a:solidFill>
                  <a:schemeClr val="bg1"/>
                </a:solidFill>
                <a:latin typeface="Arial" pitchFamily="34" charset="0"/>
                <a:cs typeface="Arial" pitchFamily="34" charset="0"/>
              </a:rPr>
              <a:t> What Kingdom Citizenship &amp; Righteousness look like </a:t>
            </a:r>
            <a:r>
              <a:rPr lang="en-SG" sz="2400" b="1" u="sng" dirty="0" smtClean="0">
                <a:solidFill>
                  <a:srgbClr val="FFFF00"/>
                </a:solidFill>
                <a:latin typeface="Arial" pitchFamily="34" charset="0"/>
                <a:cs typeface="Arial" pitchFamily="34" charset="0"/>
              </a:rPr>
              <a:t>NOW</a:t>
            </a:r>
            <a:r>
              <a:rPr lang="en-SG" sz="2400" b="1" dirty="0" smtClean="0">
                <a:solidFill>
                  <a:srgbClr val="FFFF00"/>
                </a:solidFill>
                <a:latin typeface="Arial" pitchFamily="34" charset="0"/>
                <a:cs typeface="Arial" pitchFamily="34" charset="0"/>
              </a:rPr>
              <a:t>?</a:t>
            </a:r>
          </a:p>
          <a:p>
            <a:pPr marL="266700" lvl="1" algn="l">
              <a:lnSpc>
                <a:spcPct val="150000"/>
              </a:lnSpc>
              <a:buFont typeface="Arial" pitchFamily="34" charset="0"/>
              <a:buChar char="•"/>
            </a:pPr>
            <a:r>
              <a:rPr lang="en-SG" sz="2400" dirty="0" smtClean="0">
                <a:solidFill>
                  <a:schemeClr val="bg1"/>
                </a:solidFill>
                <a:latin typeface="Arial" pitchFamily="34" charset="0"/>
                <a:cs typeface="Arial" pitchFamily="34" charset="0"/>
              </a:rPr>
              <a:t> What Human Righteousness looks like compared to </a:t>
            </a:r>
            <a:r>
              <a:rPr lang="en-SG" sz="2400" b="1" u="sng" dirty="0" smtClean="0">
                <a:solidFill>
                  <a:srgbClr val="FFFF00"/>
                </a:solidFill>
                <a:latin typeface="Arial" pitchFamily="34" charset="0"/>
                <a:cs typeface="Arial" pitchFamily="34" charset="0"/>
              </a:rPr>
              <a:t>GOD’S</a:t>
            </a:r>
            <a:r>
              <a:rPr lang="en-SG" sz="2400" b="1" dirty="0" smtClean="0">
                <a:solidFill>
                  <a:srgbClr val="FFFF00"/>
                </a:solidFill>
                <a:latin typeface="Arial" pitchFamily="34" charset="0"/>
                <a:cs typeface="Arial" pitchFamily="34" charset="0"/>
              </a:rPr>
              <a:t>?</a:t>
            </a:r>
          </a:p>
          <a:p>
            <a:pPr marL="266700" lvl="1" algn="l">
              <a:lnSpc>
                <a:spcPct val="150000"/>
              </a:lnSpc>
              <a:buFont typeface="Arial" pitchFamily="34" charset="0"/>
              <a:buChar char="•"/>
            </a:pPr>
            <a:r>
              <a:rPr lang="en-SG" sz="2400" dirty="0" smtClean="0">
                <a:solidFill>
                  <a:schemeClr val="bg1"/>
                </a:solidFill>
                <a:latin typeface="Arial" pitchFamily="34" charset="0"/>
                <a:cs typeface="Arial" pitchFamily="34" charset="0"/>
              </a:rPr>
              <a:t> What  could Happen if we Mistook the Difference (7:13-27)?</a:t>
            </a:r>
          </a:p>
          <a:p>
            <a:endParaRPr lang="en-SG" sz="2800" dirty="0" smtClean="0">
              <a:solidFill>
                <a:schemeClr val="bg1"/>
              </a:solidFill>
              <a:latin typeface="Arial" pitchFamily="34" charset="0"/>
              <a:cs typeface="Arial" pitchFamily="34" charset="0"/>
            </a:endParaRPr>
          </a:p>
          <a:p>
            <a:r>
              <a:rPr lang="en-SG" sz="2800" dirty="0">
                <a:solidFill>
                  <a:schemeClr val="bg1"/>
                </a:solidFill>
                <a:latin typeface="Arial" pitchFamily="34" charset="0"/>
                <a:cs typeface="Arial" pitchFamily="34" charset="0"/>
              </a:rPr>
              <a:t> </a:t>
            </a:r>
            <a:endParaRPr lang="en-SG" sz="2800" dirty="0" smtClean="0">
              <a:solidFill>
                <a:schemeClr val="bg1"/>
              </a:solidFill>
              <a:latin typeface="Arial" pitchFamily="34" charset="0"/>
              <a:cs typeface="Arial" pitchFamily="34" charset="0"/>
            </a:endParaRPr>
          </a:p>
          <a:p>
            <a:pPr>
              <a:buFont typeface="Arial" charset="0"/>
              <a:buChar char="•"/>
            </a:pPr>
            <a:endParaRPr lang="en-SG" sz="2800"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p:spPr>
        <p:txBody>
          <a:bodyPr>
            <a:normAutofit/>
          </a:bodyPr>
          <a:lstStyle/>
          <a:p>
            <a:r>
              <a:rPr lang="en-SG" sz="3200" b="1" u="sng" dirty="0" smtClean="0">
                <a:solidFill>
                  <a:srgbClr val="FFFF00"/>
                </a:solidFill>
                <a:latin typeface="Arial" pitchFamily="34" charset="0"/>
                <a:cs typeface="Arial" pitchFamily="34" charset="0"/>
              </a:rPr>
              <a:t>1. The Cautions Concerning False Prophets</a:t>
            </a:r>
            <a:endParaRPr lang="en-SG" sz="32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124745"/>
            <a:ext cx="9144000" cy="5733256"/>
          </a:xfrm>
        </p:spPr>
        <p:txBody>
          <a:bodyPr>
            <a:normAutofit/>
          </a:bodyPr>
          <a:lstStyle/>
          <a:p>
            <a:pPr algn="l">
              <a:buFont typeface="Arial" pitchFamily="34" charset="0"/>
              <a:buChar char="•"/>
            </a:pPr>
            <a:r>
              <a:rPr lang="en-SG" sz="2400"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Urgency involved </a:t>
            </a:r>
            <a:r>
              <a:rPr lang="en-SG" sz="2800" dirty="0" smtClean="0">
                <a:solidFill>
                  <a:schemeClr val="bg1"/>
                </a:solidFill>
                <a:latin typeface="Arial" pitchFamily="34" charset="0"/>
                <a:cs typeface="Arial" pitchFamily="34" charset="0"/>
              </a:rPr>
              <a:t>“Beware…” (6 x Matthew).</a:t>
            </a:r>
          </a:p>
          <a:p>
            <a:pPr algn="l">
              <a:buFont typeface="Arial" pitchFamily="34" charset="0"/>
              <a:buChar char="•"/>
            </a:pPr>
            <a:r>
              <a:rPr lang="en-SG" sz="2800"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Prevalence and Intensities involved </a:t>
            </a:r>
            <a:r>
              <a:rPr lang="en-SG" sz="2800" dirty="0" smtClean="0">
                <a:solidFill>
                  <a:schemeClr val="bg1"/>
                </a:solidFill>
                <a:latin typeface="Arial" pitchFamily="34" charset="0"/>
                <a:cs typeface="Arial" pitchFamily="34" charset="0"/>
              </a:rPr>
              <a:t>“False Prophets…”</a:t>
            </a:r>
          </a:p>
          <a:p>
            <a:pPr lvl="1" algn="l">
              <a:buFont typeface="Arial" pitchFamily="34" charset="0"/>
              <a:buChar char="•"/>
            </a:pPr>
            <a:r>
              <a:rPr lang="en-SG" dirty="0" smtClean="0">
                <a:solidFill>
                  <a:schemeClr val="bg1"/>
                </a:solidFill>
                <a:latin typeface="Arial" pitchFamily="34" charset="0"/>
                <a:cs typeface="Arial" pitchFamily="34" charset="0"/>
              </a:rPr>
              <a:t> True of </a:t>
            </a:r>
            <a:r>
              <a:rPr lang="en-SG" dirty="0" smtClean="0">
                <a:solidFill>
                  <a:srgbClr val="FFFF00"/>
                </a:solidFill>
                <a:latin typeface="Arial" pitchFamily="34" charset="0"/>
                <a:cs typeface="Arial" pitchFamily="34" charset="0"/>
              </a:rPr>
              <a:t>Jesus’ Days. </a:t>
            </a:r>
            <a:endParaRPr lang="en-SG" dirty="0" smtClean="0">
              <a:solidFill>
                <a:schemeClr val="bg1"/>
              </a:solidFill>
              <a:latin typeface="Arial" pitchFamily="34" charset="0"/>
              <a:cs typeface="Arial" pitchFamily="34" charset="0"/>
            </a:endParaRPr>
          </a:p>
          <a:p>
            <a:pPr lvl="1" algn="l">
              <a:buFont typeface="Arial" pitchFamily="34" charset="0"/>
              <a:buChar char="•"/>
            </a:pPr>
            <a:r>
              <a:rPr lang="en-SG" dirty="0" smtClean="0">
                <a:solidFill>
                  <a:schemeClr val="bg1"/>
                </a:solidFill>
                <a:latin typeface="Arial" pitchFamily="34" charset="0"/>
                <a:cs typeface="Arial" pitchFamily="34" charset="0"/>
              </a:rPr>
              <a:t> True of </a:t>
            </a:r>
            <a:r>
              <a:rPr lang="en-SG" dirty="0" smtClean="0">
                <a:solidFill>
                  <a:srgbClr val="FFFF00"/>
                </a:solidFill>
                <a:latin typeface="Arial" pitchFamily="34" charset="0"/>
                <a:cs typeface="Arial" pitchFamily="34" charset="0"/>
              </a:rPr>
              <a:t>Apostles’ Days. </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0688"/>
            <a:ext cx="9144000" cy="5733256"/>
          </a:xfrm>
        </p:spPr>
        <p:txBody>
          <a:bodyPr>
            <a:normAutofit/>
          </a:bodyPr>
          <a:lstStyle/>
          <a:p>
            <a:r>
              <a:rPr lang="en-SG" dirty="0" smtClean="0">
                <a:solidFill>
                  <a:schemeClr val="bg1"/>
                </a:solidFill>
                <a:latin typeface="Arial" pitchFamily="34" charset="0"/>
                <a:cs typeface="Arial" pitchFamily="34" charset="0"/>
              </a:rPr>
              <a:t>“Now if Christ is proclaimed as raised from the dead, how can some of you say that </a:t>
            </a:r>
            <a:r>
              <a:rPr lang="en-SG" u="sng" dirty="0" smtClean="0">
                <a:solidFill>
                  <a:schemeClr val="bg1"/>
                </a:solidFill>
                <a:latin typeface="Arial" pitchFamily="34" charset="0"/>
                <a:cs typeface="Arial" pitchFamily="34" charset="0"/>
              </a:rPr>
              <a:t>there is no resurrection of the dead</a:t>
            </a:r>
            <a:r>
              <a:rPr lang="en-SG" dirty="0" smtClean="0">
                <a:solidFill>
                  <a:schemeClr val="bg1"/>
                </a:solidFill>
                <a:latin typeface="Arial" pitchFamily="34" charset="0"/>
                <a:cs typeface="Arial" pitchFamily="34" charset="0"/>
              </a:rPr>
              <a:t>?”</a:t>
            </a:r>
          </a:p>
          <a:p>
            <a:r>
              <a:rPr lang="en-SG" dirty="0" smtClean="0">
                <a:solidFill>
                  <a:schemeClr val="bg1"/>
                </a:solidFill>
                <a:latin typeface="Arial" pitchFamily="34" charset="0"/>
                <a:cs typeface="Arial" pitchFamily="34" charset="0"/>
              </a:rPr>
              <a:t>1 Cor 15:12</a:t>
            </a:r>
          </a:p>
        </p:txBody>
      </p:sp>
    </p:spTree>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1540</TotalTime>
  <Words>2045</Words>
  <Application>Microsoft Macintosh PowerPoint</Application>
  <PresentationFormat>On-screen Show (4:3)</PresentationFormat>
  <Paragraphs>120</Paragraphs>
  <Slides>48</Slides>
  <Notes>1</Notes>
  <HiddenSlides>0</HiddenSlides>
  <MMClips>1</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Office Theme</vt:lpstr>
      <vt:lpstr>1_Office Theme</vt:lpstr>
      <vt:lpstr>1_Black</vt:lpstr>
      <vt:lpstr>PowerPoint Presentation</vt:lpstr>
      <vt:lpstr>PowerPoint Presentation</vt:lpstr>
      <vt:lpstr>PowerPoint Presentation</vt:lpstr>
      <vt:lpstr>PowerPoint Presentation</vt:lpstr>
      <vt:lpstr>PowerPoint Presentation</vt:lpstr>
      <vt:lpstr>Introduction</vt:lpstr>
      <vt:lpstr>The Background</vt:lpstr>
      <vt:lpstr>1. The Cautions Concerning False Prophets</vt:lpstr>
      <vt:lpstr>PowerPoint Presentation</vt:lpstr>
      <vt:lpstr>PowerPoint Presentation</vt:lpstr>
      <vt:lpstr>PowerPoint Presentation</vt:lpstr>
      <vt:lpstr>PowerPoint Presentation</vt:lpstr>
      <vt:lpstr>1. The Cautions Concerning False Prophets</vt:lpstr>
      <vt:lpstr>PowerPoint Presentation</vt:lpstr>
      <vt:lpstr>PowerPoint Presentation</vt:lpstr>
      <vt:lpstr>1. The Cautions Concerning False Prophets</vt:lpstr>
      <vt:lpstr>PowerPoint Presentation</vt:lpstr>
      <vt:lpstr>PowerPoint Presentation</vt:lpstr>
      <vt:lpstr>PowerPoint Presentation</vt:lpstr>
      <vt:lpstr>1. The Cautions Concerning False Prophets</vt:lpstr>
      <vt:lpstr>PowerPoint Presentation</vt:lpstr>
      <vt:lpstr>PowerPoint Presentation</vt:lpstr>
      <vt:lpstr>2. The Characteristics of False Prophets</vt:lpstr>
      <vt:lpstr>PowerPoint Presentation</vt:lpstr>
      <vt:lpstr>PowerPoint Presentation</vt:lpstr>
      <vt:lpstr>PowerPoint Presentation</vt:lpstr>
      <vt:lpstr>2. The Characteristics of False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Condemnations of False Prophets</vt:lpstr>
      <vt:lpstr>Conclusion</vt:lpstr>
      <vt:lpstr>PowerPoint Presentation</vt:lpstr>
      <vt:lpstr>PowerPoint Presentation</vt:lpstr>
      <vt:lpstr>NT Preaching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Alvin</dc:creator>
  <cp:lastModifiedBy>Rick Griffith</cp:lastModifiedBy>
  <cp:revision>109</cp:revision>
  <dcterms:created xsi:type="dcterms:W3CDTF">2016-05-22T14:54:39Z</dcterms:created>
  <dcterms:modified xsi:type="dcterms:W3CDTF">2016-05-29T12:12:05Z</dcterms:modified>
</cp:coreProperties>
</file>